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3" r:id="rId5"/>
    <p:sldId id="262" r:id="rId6"/>
    <p:sldId id="261" r:id="rId7"/>
    <p:sldId id="260" r:id="rId8"/>
    <p:sldId id="268" r:id="rId9"/>
    <p:sldId id="266" r:id="rId10"/>
    <p:sldId id="272" r:id="rId11"/>
    <p:sldId id="265" r:id="rId12"/>
    <p:sldId id="264" r:id="rId13"/>
    <p:sldId id="269" r:id="rId14"/>
    <p:sldId id="271" r:id="rId15"/>
    <p:sldId id="270" r:id="rId16"/>
    <p:sldId id="279" r:id="rId17"/>
    <p:sldId id="278" r:id="rId18"/>
    <p:sldId id="277" r:id="rId19"/>
    <p:sldId id="276" r:id="rId20"/>
    <p:sldId id="275" r:id="rId21"/>
    <p:sldId id="274" r:id="rId22"/>
    <p:sldId id="273" r:id="rId23"/>
    <p:sldId id="281" r:id="rId24"/>
    <p:sldId id="280" r:id="rId2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92FCFA7F-49D0-4488-828B-81B8DE458AAA}" type="datetimeFigureOut">
              <a:rPr lang="uk-UA" smtClean="0"/>
              <a:t>12.11.2021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3EC0CE8-848A-4C9A-8680-7D3B1F53D533}" type="slidenum">
              <a:rPr lang="uk-UA" smtClean="0"/>
              <a:t>‹#›</a:t>
            </a:fld>
            <a:endParaRPr lang="uk-U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533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2FCFA7F-49D0-4488-828B-81B8DE458AAA}" type="datetimeFigureOut">
              <a:rPr lang="uk-UA" smtClean="0"/>
              <a:t>12.11.2021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3EC0CE8-848A-4C9A-8680-7D3B1F53D533}" type="slidenum">
              <a:rPr lang="uk-UA" smtClean="0"/>
              <a:t>‹#›</a:t>
            </a:fld>
            <a:endParaRPr lang="uk-UA"/>
          </a:p>
        </p:txBody>
      </p:sp>
    </p:spTree>
    <p:extLst>
      <p:ext uri="{BB962C8B-B14F-4D97-AF65-F5344CB8AC3E}">
        <p14:creationId xmlns:p14="http://schemas.microsoft.com/office/powerpoint/2010/main" val="2055311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2FCFA7F-49D0-4488-828B-81B8DE458AAA}" type="datetimeFigureOut">
              <a:rPr lang="uk-UA" smtClean="0"/>
              <a:t>12.11.2021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3EC0CE8-848A-4C9A-8680-7D3B1F53D533}" type="slidenum">
              <a:rPr lang="uk-UA" smtClean="0"/>
              <a:t>‹#›</a:t>
            </a:fld>
            <a:endParaRPr lang="uk-UA"/>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53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2FCFA7F-49D0-4488-828B-81B8DE458AAA}" type="datetimeFigureOut">
              <a:rPr lang="uk-UA" smtClean="0"/>
              <a:t>12.11.2021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3EC0CE8-848A-4C9A-8680-7D3B1F53D533}" type="slidenum">
              <a:rPr lang="uk-UA" smtClean="0"/>
              <a:t>‹#›</a:t>
            </a:fld>
            <a:endParaRPr lang="uk-UA"/>
          </a:p>
        </p:txBody>
      </p:sp>
    </p:spTree>
    <p:extLst>
      <p:ext uri="{BB962C8B-B14F-4D97-AF65-F5344CB8AC3E}">
        <p14:creationId xmlns:p14="http://schemas.microsoft.com/office/powerpoint/2010/main" val="1685665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2FCFA7F-49D0-4488-828B-81B8DE458AAA}" type="datetimeFigureOut">
              <a:rPr lang="uk-UA" smtClean="0"/>
              <a:t>12.11.2021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3EC0CE8-848A-4C9A-8680-7D3B1F53D533}" type="slidenum">
              <a:rPr lang="uk-UA" smtClean="0"/>
              <a:t>‹#›</a:t>
            </a:fld>
            <a:endParaRPr lang="uk-U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455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2FCFA7F-49D0-4488-828B-81B8DE458AAA}" type="datetimeFigureOut">
              <a:rPr lang="uk-UA" smtClean="0"/>
              <a:t>12.11.2021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3EC0CE8-848A-4C9A-8680-7D3B1F53D533}" type="slidenum">
              <a:rPr lang="uk-UA" smtClean="0"/>
              <a:t>‹#›</a:t>
            </a:fld>
            <a:endParaRPr lang="uk-UA"/>
          </a:p>
        </p:txBody>
      </p:sp>
    </p:spTree>
    <p:extLst>
      <p:ext uri="{BB962C8B-B14F-4D97-AF65-F5344CB8AC3E}">
        <p14:creationId xmlns:p14="http://schemas.microsoft.com/office/powerpoint/2010/main" val="921704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2412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smtClean="0"/>
              <a:t>Образец текста</a:t>
            </a:r>
          </a:p>
        </p:txBody>
      </p:sp>
      <p:sp>
        <p:nvSpPr>
          <p:cNvPr id="6" name="Content Placeholder 5"/>
          <p:cNvSpPr>
            <a:spLocks noGrp="1"/>
          </p:cNvSpPr>
          <p:nvPr>
            <p:ph sz="quarter" idx="4"/>
          </p:nvPr>
        </p:nvSpPr>
        <p:spPr>
          <a:xfrm>
            <a:off x="599088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2FCFA7F-49D0-4488-828B-81B8DE458AAA}" type="datetimeFigureOut">
              <a:rPr lang="uk-UA" smtClean="0"/>
              <a:t>12.11.2021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53EC0CE8-848A-4C9A-8680-7D3B1F53D533}" type="slidenum">
              <a:rPr lang="uk-UA" smtClean="0"/>
              <a:t>‹#›</a:t>
            </a:fld>
            <a:endParaRPr lang="uk-UA"/>
          </a:p>
        </p:txBody>
      </p:sp>
    </p:spTree>
    <p:extLst>
      <p:ext uri="{BB962C8B-B14F-4D97-AF65-F5344CB8AC3E}">
        <p14:creationId xmlns:p14="http://schemas.microsoft.com/office/powerpoint/2010/main" val="404878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2FCFA7F-49D0-4488-828B-81B8DE458AAA}" type="datetimeFigureOut">
              <a:rPr lang="uk-UA" smtClean="0"/>
              <a:t>12.11.2021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53EC0CE8-848A-4C9A-8680-7D3B1F53D533}" type="slidenum">
              <a:rPr lang="uk-UA" smtClean="0"/>
              <a:t>‹#›</a:t>
            </a:fld>
            <a:endParaRPr lang="uk-UA"/>
          </a:p>
        </p:txBody>
      </p:sp>
    </p:spTree>
    <p:extLst>
      <p:ext uri="{BB962C8B-B14F-4D97-AF65-F5344CB8AC3E}">
        <p14:creationId xmlns:p14="http://schemas.microsoft.com/office/powerpoint/2010/main" val="111807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CFA7F-49D0-4488-828B-81B8DE458AAA}" type="datetimeFigureOut">
              <a:rPr lang="uk-UA" smtClean="0"/>
              <a:t>12.11.2021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53EC0CE8-848A-4C9A-8680-7D3B1F53D533}" type="slidenum">
              <a:rPr lang="uk-UA" smtClean="0"/>
              <a:t>‹#›</a:t>
            </a:fld>
            <a:endParaRPr lang="uk-UA"/>
          </a:p>
        </p:txBody>
      </p:sp>
    </p:spTree>
    <p:extLst>
      <p:ext uri="{BB962C8B-B14F-4D97-AF65-F5344CB8AC3E}">
        <p14:creationId xmlns:p14="http://schemas.microsoft.com/office/powerpoint/2010/main" val="3942168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smtClean="0"/>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2FCFA7F-49D0-4488-828B-81B8DE458AAA}" type="datetimeFigureOut">
              <a:rPr lang="uk-UA" smtClean="0"/>
              <a:t>12.11.2021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3EC0CE8-848A-4C9A-8680-7D3B1F53D533}" type="slidenum">
              <a:rPr lang="uk-UA" smtClean="0"/>
              <a:t>‹#›</a:t>
            </a:fld>
            <a:endParaRPr lang="uk-UA"/>
          </a:p>
        </p:txBody>
      </p:sp>
    </p:spTree>
    <p:extLst>
      <p:ext uri="{BB962C8B-B14F-4D97-AF65-F5344CB8AC3E}">
        <p14:creationId xmlns:p14="http://schemas.microsoft.com/office/powerpoint/2010/main" val="100799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2FCFA7F-49D0-4488-828B-81B8DE458AAA}" type="datetimeFigureOut">
              <a:rPr lang="uk-UA" smtClean="0"/>
              <a:t>12.11.2021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3EC0CE8-848A-4C9A-8680-7D3B1F53D533}" type="slidenum">
              <a:rPr lang="uk-UA" smtClean="0"/>
              <a:t>‹#›</a:t>
            </a:fld>
            <a:endParaRPr lang="uk-UA"/>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286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2FCFA7F-49D0-4488-828B-81B8DE458AAA}" type="datetimeFigureOut">
              <a:rPr lang="uk-UA" smtClean="0"/>
              <a:t>12.11.2021</a:t>
            </a:fld>
            <a:endParaRPr lang="uk-UA"/>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uk-UA"/>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3EC0CE8-848A-4C9A-8680-7D3B1F53D533}" type="slidenum">
              <a:rPr lang="uk-UA" smtClean="0"/>
              <a:t>‹#›</a:t>
            </a:fld>
            <a:endParaRPr lang="uk-UA"/>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180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http://novynarnia.com/wp-content/uploads/2017/05/SHevchenko-Vasil.jpg" TargetMode="External"/><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http://novynarnia.com/wp-content/uploads/2017/05/Kobchenko-Sergiy.jpg" TargetMode="External"/><Relationship Id="rId5" Type="http://schemas.openxmlformats.org/officeDocument/2006/relationships/image" Target="../media/image12.jpeg"/><Relationship Id="rId10" Type="http://schemas.openxmlformats.org/officeDocument/2006/relationships/image" Target="http://novynarnia.com/wp-content/uploads/2017/05/pohoron-Vasil-SHevchenko.jpg" TargetMode="External"/><Relationship Id="rId4" Type="http://schemas.openxmlformats.org/officeDocument/2006/relationships/image" Target="http://novynarnia.com/wp-content/uploads/2017/05/Nizhenskiy-Vasil.jpg" TargetMode="External"/><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5.jpeg"/><Relationship Id="rId7" Type="http://schemas.openxmlformats.org/officeDocument/2006/relationships/hyperlink" Target="http://novynarnia.com/wp-content/uploads/2017/02/Overchenko-Dmitro.jpg"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http://novynarnia.com/wp-content/uploads/2017/04/Novohatko-Oleg.jpg" TargetMode="External"/><Relationship Id="rId5" Type="http://schemas.openxmlformats.org/officeDocument/2006/relationships/image" Target="../media/image16.jpeg"/><Relationship Id="rId4" Type="http://schemas.openxmlformats.org/officeDocument/2006/relationships/image" Target="http://novynarnia.com/wp-content/uploads/2017/04/Timchenko-Oleksiy.jpg" TargetMode="External"/><Relationship Id="rId9" Type="http://schemas.openxmlformats.org/officeDocument/2006/relationships/image" Target="http://novynarnia.com/wp-content/uploads/2017/02/Overchenko-Dmitro.jp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novynarnia.com/wp-content/uploads/2017/02/Kizilo-Andriy.jpg"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http://novynarnia.com/wp-content/uploads/2017/02/Kizilo-Andriy.jpg" TargetMode="Externa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hyperlink" Target="https://novynarnia.com/2018/01/18/shhe-odin-zagibliy-boyets-duk-pid-avdiyivkoyu-mihaylo-dimitrov-gaydamaka-z-cherkashhini-foto/?aid=13P92Y.wghot" TargetMode="External"/><Relationship Id="rId3" Type="http://schemas.openxmlformats.org/officeDocument/2006/relationships/hyperlink" Target="http://novynarnia.com/wp-content/uploads/2017/02/SHamray-Vitaliy.jpg" TargetMode="External"/><Relationship Id="rId7" Type="http://schemas.openxmlformats.org/officeDocument/2006/relationships/image" Target="https://novynarnia.com/wp-content/uploads/2018/02/Dimitrov-Mihaylo-Gaydamaka-DUK.jpg"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http://novynarnia.com/wp-content/uploads/2017/02/SHamray-Vitaliy.jpg" TargetMode="External"/><Relationship Id="rId4" Type="http://schemas.openxmlformats.org/officeDocument/2006/relationships/image" Target="../media/image19.jpeg"/><Relationship Id="rId9" Type="http://schemas.openxmlformats.org/officeDocument/2006/relationships/hyperlink" Target="https://www.facebook.com/lera.burlakova.5/posts/163966055608931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https://novynarnia.com/wp-content/uploads/2018/07/Litkovets-Stepan.jpg" TargetMode="External"/><Relationship Id="rId5" Type="http://schemas.openxmlformats.org/officeDocument/2006/relationships/image" Target="../media/image22.jpeg"/><Relationship Id="rId4" Type="http://schemas.openxmlformats.org/officeDocument/2006/relationships/image" Target="https://novynarnia.com/wp-content/uploads/2018/04/Krivich-Andriy-Dilli-2.jp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https://novynarnia.com/wp-content/uploads/2018/12/Oleksandr-Kolomiyets.jpg" TargetMode="External"/><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https://novynarnia.com/wp-content/uploads/2018/11/Sergiy-Dronov.jpg" TargetMode="External"/><Relationship Id="rId5" Type="http://schemas.openxmlformats.org/officeDocument/2006/relationships/image" Target="../media/image24.jpeg"/><Relationship Id="rId4" Type="http://schemas.openxmlformats.org/officeDocument/2006/relationships/image" Target="https://novynarnia.com/wp-content/uploads/2018/09/Protsenko-Taras.jpg" TargetMode="External"/><Relationship Id="rId9" Type="http://schemas.openxmlformats.org/officeDocument/2006/relationships/hyperlink" Target="https://novynarnia.com/2018/12/08/kolomiec-12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https://novynarnia.com/wp-content/uploads/2018/08/Fedorov-Eduard.png" TargetMode="External"/><Relationship Id="rId5" Type="http://schemas.openxmlformats.org/officeDocument/2006/relationships/image" Target="../media/image27.png"/><Relationship Id="rId4" Type="http://schemas.openxmlformats.org/officeDocument/2006/relationships/image" Target="https://novynarnia.com/wp-content/uploads/2018/07/Nyemtsov-Gennadiy.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https://novynarnia.com/wp-content/uploads/2018/12/Sergiy-Garkusha.jpg" TargetMode="External"/><Relationship Id="rId5" Type="http://schemas.openxmlformats.org/officeDocument/2006/relationships/image" Target="../media/image29.jpeg"/><Relationship Id="rId4" Type="http://schemas.openxmlformats.org/officeDocument/2006/relationships/image" Target="https://novynarnia.com/wp-content/uploads/2018/11/Mospan-Anton.jp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novynarnia.com/wp-content/uploads/2019/03/Sergiy-Danileychenko.jpg" TargetMode="External"/><Relationship Id="rId7" Type="http://schemas.openxmlformats.org/officeDocument/2006/relationships/image" Target="https://novynarnia.com/wp-content/uploads/2019/10/Oleksandr-Linchevskiy.jpg"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https://novynarnia.com/wp-content/uploads/2019/03/Sergiy-Danileychenko.jpg" TargetMode="Externa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novynarnia.com/2019/07/19/na-donechchini-pid-snayperskim-vognem-polyagli-dva-voyini-24-yi-brigadi/" TargetMode="External"/><Relationship Id="rId4" Type="http://schemas.openxmlformats.org/officeDocument/2006/relationships/image" Target="https://novynarnia.com/wp-content/uploads/2019/08/Oleksandr-Bardalim-536x675.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novynarnia.com/2019/10/05/na-donbasi-zaginuv-soldat-1-otbr-oleg-reminniy-iz-cherkashhini/" TargetMode="External"/><Relationship Id="rId3" Type="http://schemas.openxmlformats.org/officeDocument/2006/relationships/image" Target="../media/image33.jpeg"/><Relationship Id="rId7" Type="http://schemas.openxmlformats.org/officeDocument/2006/relationships/image" Target="https://novynarnia.com/wp-content/uploads/2019/10/Oleg-Reminniy-1-otbr-1.jpg"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hyperlink" Target="https://novynarnia.com/2019/09/01/grycajuk/" TargetMode="External"/><Relationship Id="rId4" Type="http://schemas.openxmlformats.org/officeDocument/2006/relationships/image" Target="https://novynarnia.com/wp-content/uploads/2019/10/Oleksandr-Gritsayuk.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https://novynarnia.com/wp-content/uploads/2021/03/nazarij-polischuk-zahybli-lyutoho-2021.jpg" TargetMode="External"/><Relationship Id="rId5" Type="http://schemas.openxmlformats.org/officeDocument/2006/relationships/image" Target="../media/image36.jpeg"/><Relationship Id="rId4" Type="http://schemas.openxmlformats.org/officeDocument/2006/relationships/image" Target="https://novynarnia.com/wp-content/uploads/2019/12/Dmitro-Temniy-1.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https://novynarnia.com/wp-content/uploads/2021/05/vladyslav-moroz_72.jpg" TargetMode="External"/><Relationship Id="rId5" Type="http://schemas.openxmlformats.org/officeDocument/2006/relationships/image" Target="../media/image38.jpeg"/><Relationship Id="rId4" Type="http://schemas.openxmlformats.org/officeDocument/2006/relationships/image" Target="https://novynarnia.com/wp-content/uploads/2021/03/1-volodymyr-onopriyenko-900x599.jpg"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https://novynarnia.com/wp-content/uploads/2017/12/Sirotenko-Sergiy-1.11.2017.jp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http://novynarnia.com/wp-content/uploads/2017/07/Zvezdoglyad-Vitaliy-2.jpg" TargetMode="External"/><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http://novynarnia.com/wp-content/uploads/2017/08/Dyadchenko-Sergiy-rozgruzka.jpg" TargetMode="External"/><Relationship Id="rId5" Type="http://schemas.openxmlformats.org/officeDocument/2006/relationships/image" Target="../media/image7.jpeg"/><Relationship Id="rId4" Type="http://schemas.openxmlformats.org/officeDocument/2006/relationships/image" Target="http://novynarnia.com/wp-content/uploads/2017/08/Dyadchenko-Sergiy.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http://novynarnia.com/wp-content/uploads/2017/06/Mihaylyuk-Sergiy.png" TargetMode="External"/><Relationship Id="rId5" Type="http://schemas.openxmlformats.org/officeDocument/2006/relationships/image" Target="../media/image10.png"/><Relationship Id="rId4" Type="http://schemas.openxmlformats.org/officeDocument/2006/relationships/image" Target="http://novynarnia.com/wp-content/uploads/2017/08/Nosach-Ivan.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0103" y="619432"/>
            <a:ext cx="10815484" cy="4080387"/>
          </a:xfrm>
          <a:ln w="3175">
            <a:noFill/>
          </a:ln>
          <a:effectLst>
            <a:innerShdw blurRad="63500" dist="50800" dir="2700000">
              <a:prstClr val="black">
                <a:alpha val="50000"/>
              </a:prstClr>
            </a:innerShdw>
          </a:effectLst>
        </p:spPr>
        <p:txBody>
          <a:bodyPr>
            <a:normAutofit/>
          </a:bodyPr>
          <a:lstStyle/>
          <a:p>
            <a:pPr algn="ctr"/>
            <a:r>
              <a:rPr lang="uk-UA" sz="9600" b="1" cap="none" spc="0" dirty="0" smtClean="0">
                <a:ln w="38100">
                  <a:solidFill>
                    <a:srgbClr val="FFFF00"/>
                  </a:solidFill>
                  <a:prstDash val="solid"/>
                </a:ln>
                <a:solidFill>
                  <a:srgbClr val="002060"/>
                </a:solidFill>
                <a:latin typeface="Times New Roman" panose="02020603050405020304" pitchFamily="18" charset="0"/>
                <a:cs typeface="Times New Roman" panose="02020603050405020304" pitchFamily="18" charset="0"/>
              </a:rPr>
              <a:t>Патріоти </a:t>
            </a:r>
            <a:br>
              <a:rPr lang="uk-UA" sz="9600" b="1" cap="none" spc="0" dirty="0" smtClean="0">
                <a:ln w="38100">
                  <a:solidFill>
                    <a:srgbClr val="FFFF00"/>
                  </a:solidFill>
                  <a:prstDash val="solid"/>
                </a:ln>
                <a:solidFill>
                  <a:srgbClr val="002060"/>
                </a:solidFill>
                <a:latin typeface="Times New Roman" panose="02020603050405020304" pitchFamily="18" charset="0"/>
                <a:cs typeface="Times New Roman" panose="02020603050405020304" pitchFamily="18" charset="0"/>
              </a:rPr>
            </a:br>
            <a:r>
              <a:rPr lang="uk-UA" sz="9600" b="1" cap="none" spc="0" dirty="0" smtClean="0">
                <a:ln w="38100">
                  <a:solidFill>
                    <a:srgbClr val="FFFF00"/>
                  </a:solidFill>
                  <a:prstDash val="solid"/>
                </a:ln>
                <a:solidFill>
                  <a:srgbClr val="002060"/>
                </a:solidFill>
                <a:latin typeface="Times New Roman" panose="02020603050405020304" pitchFamily="18" charset="0"/>
                <a:cs typeface="Times New Roman" panose="02020603050405020304" pitchFamily="18" charset="0"/>
              </a:rPr>
              <a:t>на захисті </a:t>
            </a:r>
            <a:br>
              <a:rPr lang="uk-UA" sz="9600" b="1" cap="none" spc="0" dirty="0" smtClean="0">
                <a:ln w="38100">
                  <a:solidFill>
                    <a:srgbClr val="FFFF00"/>
                  </a:solidFill>
                  <a:prstDash val="solid"/>
                </a:ln>
                <a:solidFill>
                  <a:srgbClr val="002060"/>
                </a:solidFill>
                <a:latin typeface="Times New Roman" panose="02020603050405020304" pitchFamily="18" charset="0"/>
                <a:cs typeface="Times New Roman" panose="02020603050405020304" pitchFamily="18" charset="0"/>
              </a:rPr>
            </a:br>
            <a:r>
              <a:rPr lang="uk-UA" sz="9600" b="1" cap="none" spc="0" dirty="0" smtClean="0">
                <a:ln w="38100">
                  <a:solidFill>
                    <a:srgbClr val="FFFF00"/>
                  </a:solidFill>
                  <a:prstDash val="solid"/>
                </a:ln>
                <a:solidFill>
                  <a:srgbClr val="002060"/>
                </a:solidFill>
                <a:latin typeface="Times New Roman" panose="02020603050405020304" pitchFamily="18" charset="0"/>
                <a:cs typeface="Times New Roman" panose="02020603050405020304" pitchFamily="18" charset="0"/>
              </a:rPr>
              <a:t>Батьківщини</a:t>
            </a:r>
            <a:endParaRPr lang="uk-UA" sz="9600" b="1" cap="none" spc="0" dirty="0">
              <a:ln w="38100">
                <a:solidFill>
                  <a:srgbClr val="FFFF00"/>
                </a:solidFill>
                <a:prstDash val="solid"/>
              </a:ln>
              <a:solidFill>
                <a:srgbClr val="00206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987845" y="5119752"/>
            <a:ext cx="6676104" cy="1569660"/>
          </a:xfrm>
          <a:prstGeom prst="rect">
            <a:avLst/>
          </a:prstGeom>
        </p:spPr>
        <p:txBody>
          <a:bodyPr wrap="square">
            <a:spAutoFit/>
          </a:bodyPr>
          <a:lstStyle/>
          <a:p>
            <a:r>
              <a:rPr lang="uk-UA" sz="2400" dirty="0" smtClean="0">
                <a:ln w="12700">
                  <a:solidFill>
                    <a:schemeClr val="tx1"/>
                  </a:solidFill>
                </a:ln>
                <a:solidFill>
                  <a:srgbClr val="92D050"/>
                </a:solidFill>
              </a:rPr>
              <a:t>Керівники проєкту</a:t>
            </a:r>
          </a:p>
          <a:p>
            <a:r>
              <a:rPr lang="uk-UA" sz="2400" dirty="0" smtClean="0">
                <a:ln w="12700">
                  <a:solidFill>
                    <a:schemeClr val="tx1"/>
                  </a:solidFill>
                </a:ln>
                <a:solidFill>
                  <a:srgbClr val="92D050"/>
                </a:solidFill>
              </a:rPr>
              <a:t>Т. В. Пушкаренко та Н. Г. Токар</a:t>
            </a:r>
          </a:p>
          <a:p>
            <a:r>
              <a:rPr lang="uk-UA" sz="2400" dirty="0" smtClean="0">
                <a:ln w="12700">
                  <a:solidFill>
                    <a:schemeClr val="tx1"/>
                  </a:solidFill>
                </a:ln>
                <a:solidFill>
                  <a:srgbClr val="92D050"/>
                </a:solidFill>
              </a:rPr>
              <a:t>Комунальний заклад </a:t>
            </a:r>
            <a:r>
              <a:rPr lang="en-US" sz="2400" dirty="0" smtClean="0">
                <a:ln w="12700">
                  <a:solidFill>
                    <a:schemeClr val="tx1"/>
                  </a:solidFill>
                </a:ln>
                <a:solidFill>
                  <a:srgbClr val="92D050"/>
                </a:solidFill>
              </a:rPr>
              <a:t>“</a:t>
            </a:r>
            <a:r>
              <a:rPr lang="uk-UA" sz="2400" dirty="0" smtClean="0">
                <a:ln w="12700">
                  <a:solidFill>
                    <a:schemeClr val="tx1"/>
                  </a:solidFill>
                </a:ln>
                <a:solidFill>
                  <a:srgbClr val="92D050"/>
                </a:solidFill>
              </a:rPr>
              <a:t>Золотоніська санаторна школа Черкаської обласної ради</a:t>
            </a:r>
            <a:r>
              <a:rPr lang="en-US" sz="2400" dirty="0" smtClean="0">
                <a:ln w="12700">
                  <a:solidFill>
                    <a:schemeClr val="tx1"/>
                  </a:solidFill>
                </a:ln>
                <a:solidFill>
                  <a:srgbClr val="92D050"/>
                </a:solidFill>
              </a:rPr>
              <a:t>”</a:t>
            </a:r>
            <a:endParaRPr lang="uk-UA" sz="2400" dirty="0" smtClean="0">
              <a:ln w="12700">
                <a:solidFill>
                  <a:schemeClr val="tx1"/>
                </a:solidFill>
              </a:ln>
              <a:solidFill>
                <a:srgbClr val="92D050"/>
              </a:solidFill>
            </a:endParaRPr>
          </a:p>
        </p:txBody>
      </p:sp>
    </p:spTree>
    <p:extLst>
      <p:ext uri="{BB962C8B-B14F-4D97-AF65-F5344CB8AC3E}">
        <p14:creationId xmlns:p14="http://schemas.microsoft.com/office/powerpoint/2010/main" val="1138625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376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100" b="1" i="0" u="none" strike="noStrike" cap="none" normalizeH="0" baseline="0" dirty="0" smtClean="0">
                <a:ln>
                  <a:noFill/>
                </a:ln>
                <a:solidFill>
                  <a:srgbClr val="333333"/>
                </a:solidFill>
                <a:effectLst/>
                <a:latin typeface="Ubuntu Condensed"/>
                <a:cs typeface="Times New Roman" panose="02020603050405020304" pitchFamily="18" charset="0"/>
              </a:rPr>
              <a:t>Василь Ніженський</a:t>
            </a:r>
            <a:endParaRPr kumimoji="0" lang="uk-UA" altLang="uk-UA"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pic>
        <p:nvPicPr>
          <p:cNvPr id="4097" name="Picture 1" descr="http://novynarnia.com/wp-content/uploads/2017/05/Nizhenskiy-Vasil.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57316" y="457199"/>
            <a:ext cx="1143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700980" y="704046"/>
            <a:ext cx="92521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Загинув  під Авдіївкою внаслідок влучання танкового снаряда в бліндаж.</a:t>
            </a:r>
            <a:b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Служив у Збройних силах за контрактом із 2008 року. 28-річний старший сержант, відряджений до 72 омбр.</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Народився 24 січня 1988-го у селі Берестівець, Уманський район Черкаської області. Мешкав в Умані.</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Залишились батьки, дружина та 6-річний син.</a:t>
            </a:r>
            <a:endPar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5"/>
          <p:cNvSpPr>
            <a:spLocks noChangeArrowheads="1"/>
          </p:cNvSpPr>
          <p:nvPr/>
        </p:nvSpPr>
        <p:spPr bwMode="auto">
          <a:xfrm>
            <a:off x="78658" y="1975801"/>
            <a:ext cx="2220993" cy="79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100" i="0" u="none" strike="noStrike" normalizeH="0" baseline="0" dirty="0" smtClean="0">
                <a:ln w="0"/>
                <a:effectLst>
                  <a:outerShdw blurRad="38100" dist="19050" dir="2700000" algn="tl" rotWithShape="0">
                    <a:schemeClr val="dk1">
                      <a:alpha val="40000"/>
                    </a:schemeClr>
                  </a:outerShdw>
                </a:effectLst>
                <a:latin typeface="Ubuntu Condensed" charset="0"/>
                <a:cs typeface="Times New Roman" panose="02020603050405020304" pitchFamily="18" charset="0"/>
              </a:rPr>
              <a:t>Сергій Кобченко</a:t>
            </a:r>
            <a:endParaRPr kumimoji="0" lang="uk-UA" altLang="uk-UA" sz="18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pic>
        <p:nvPicPr>
          <p:cNvPr id="4100" name="Picture 4" descr="http://novynarnia.com/wp-content/uploads/2017/05/Kobchenko-Sergiy.jpg"/>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78658" y="2600633"/>
            <a:ext cx="2209800" cy="1304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2288458" y="2376950"/>
            <a:ext cx="940947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45-річний старший сержант, гранатометник 72 омбр. Загинув від осколкових поранень унаслідок обстрілу опорного пункту в промзоні Авдіївки 25 квітня 2017р. .</a:t>
            </a:r>
            <a:endParaRPr kumimoji="0" lang="uk-UA" altLang="uk-UA" sz="12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Народився 6 червня 1972 року в Каневі Черкаської області.</a:t>
            </a:r>
            <a:endParaRPr kumimoji="0" lang="uk-UA" altLang="uk-UA" sz="12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Вчився у канівській 4-й школі. Потім отримав професійно-технічну освіту в Санкт-Петербурзі. Працював на підприємстві «Закордоненерго».</a:t>
            </a:r>
            <a:endParaRPr kumimoji="0" lang="uk-UA" altLang="uk-UA" sz="12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25 лютого 2016 року пішов за контрактом до ЗСУ, із навчального центру “Десна”  направлений до 72-ї бригади. Хлопцям, молодшим на 20-25 років, був у підрозділі як батько.</a:t>
            </a:r>
            <a:endParaRPr kumimoji="0" lang="uk-UA" altLang="uk-UA" sz="12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Сергій похований у рідному Каневі. Без батька залишилася донька Валерія.</a:t>
            </a:r>
            <a:endParaRPr kumimoji="0" lang="uk-UA" altLang="uk-UA" sz="18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4104" name="Picture 8" descr="http://novynarnia.com/wp-content/uploads/2017/05/SHevchenko-Vasil.jpg"/>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78658" y="4665820"/>
            <a:ext cx="1561537" cy="134314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novynarnia.com/wp-content/uploads/2017/05/pohoron-Vasil-SHevchenko.jpg"/>
          <p:cNvPicPr>
            <a:picLocks noChangeAspect="1" noChangeArrowheads="1"/>
          </p:cNvPicPr>
          <p:nvPr/>
        </p:nvPicPr>
        <p:blipFill>
          <a:blip r:embed="rId9" r:link="rId10" cstate="print">
            <a:extLst>
              <a:ext uri="{28A0092B-C50C-407E-A947-70E740481C1C}">
                <a14:useLocalDpi xmlns:a14="http://schemas.microsoft.com/office/drawing/2010/main" val="0"/>
              </a:ext>
            </a:extLst>
          </a:blip>
          <a:srcRect/>
          <a:stretch>
            <a:fillRect/>
          </a:stretch>
        </p:blipFill>
        <p:spPr bwMode="auto">
          <a:xfrm>
            <a:off x="9055510" y="4944769"/>
            <a:ext cx="2171700" cy="1447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9"/>
          <p:cNvSpPr>
            <a:spLocks noChangeArrowheads="1"/>
          </p:cNvSpPr>
          <p:nvPr/>
        </p:nvSpPr>
        <p:spPr bwMode="auto">
          <a:xfrm>
            <a:off x="78658" y="4252272"/>
            <a:ext cx="24085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100" i="0" u="none" strike="noStrike" normalizeH="0" baseline="0" dirty="0" smtClean="0">
                <a:ln w="0"/>
                <a:effectLst>
                  <a:outerShdw blurRad="38100" dist="19050" dir="2700000" algn="tl" rotWithShape="0">
                    <a:schemeClr val="dk1">
                      <a:alpha val="40000"/>
                    </a:schemeClr>
                  </a:outerShdw>
                </a:effectLst>
                <a:latin typeface="Ubuntu Condensed" charset="0"/>
                <a:ea typeface="Times New Roman" panose="02020603050405020304" pitchFamily="18" charset="0"/>
              </a:rPr>
              <a:t>Василь Шевченко</a:t>
            </a:r>
            <a:endParaRPr kumimoji="0" lang="uk-UA" altLang="uk-UA" sz="800" i="0" u="none" strike="noStrike" normalizeH="0" baseline="0" dirty="0" smtClean="0">
              <a:ln w="0"/>
              <a:effectLst>
                <a:outerShdw blurRad="38100" dist="19050" dir="2700000" algn="tl" rotWithShape="0">
                  <a:schemeClr val="dk1">
                    <a:alpha val="40000"/>
                  </a:scheme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10"/>
          <p:cNvSpPr>
            <a:spLocks noChangeArrowheads="1"/>
          </p:cNvSpPr>
          <p:nvPr/>
        </p:nvSpPr>
        <p:spPr bwMode="auto">
          <a:xfrm>
            <a:off x="1640195" y="4861312"/>
            <a:ext cx="7236544"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rPr>
              <a:t>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Снайпер 3-ї роти 1-го десантно-штурмового батальйону 80 одшбр. Народився 13 грудня 1988 року в селі Білоусівка, Драбівський район Черкаської області. Там і похований. Залишилась трирічна донька.  Загинув 25 квітня від смертельного поранення в голову в селищі Піски під Донецьком.</a:t>
            </a:r>
            <a:endPar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i="0" u="none" strike="noStrike" normalizeH="0" baseline="0" dirty="0" smtClean="0">
              <a:ln w="0"/>
              <a:effectLst>
                <a:outerShdw blurRad="38100" dist="19050" dir="2700000" algn="tl" rotWithShape="0">
                  <a:schemeClr val="dk1">
                    <a:alpha val="40000"/>
                  </a:schemeClr>
                </a:outerShdw>
              </a:effectLst>
              <a:latin typeface="Arial" panose="020B0604020202020204" pitchFamily="34" charset="0"/>
            </a:endParaRPr>
          </a:p>
        </p:txBody>
      </p:sp>
    </p:spTree>
    <p:extLst>
      <p:ext uri="{BB962C8B-B14F-4D97-AF65-F5344CB8AC3E}">
        <p14:creationId xmlns:p14="http://schemas.microsoft.com/office/powerpoint/2010/main" val="1925618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186813" y="1960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100" b="1" i="0" u="none" strike="noStrike" cap="none" normalizeH="0" baseline="0" smtClean="0">
                <a:ln>
                  <a:noFill/>
                </a:ln>
                <a:solidFill>
                  <a:srgbClr val="333333"/>
                </a:solidFill>
                <a:effectLst/>
                <a:latin typeface="Ubuntu Condensed" charset="0"/>
                <a:cs typeface="Times New Roman" panose="02020603050405020304" pitchFamily="18" charset="0"/>
              </a:rPr>
              <a:t>Олексій Тимченко</a:t>
            </a:r>
            <a:endParaRPr kumimoji="0" lang="uk-UA" altLang="uk-UA"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pic>
        <p:nvPicPr>
          <p:cNvPr id="5121" name="Picture 1" descr="http://novynarnia.com/wp-content/uploads/2017/04/Timchenko-Oleksiy.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86813" y="594851"/>
            <a:ext cx="1323975" cy="1457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641986" y="532192"/>
            <a:ext cx="986175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Солдат 72-ї окремої механізованої бригади. Один із трьох, хто загинув 26 березня 2017р. внаслідок мінометного обстрілу під Авдіївкою.</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Земляк Нечуя-Левицького – народився 25 серпня 1994 року в мальовничому смт. Стеблів Корсунь-Шевченківського району, що на Черкащині. Закінчив професійно-технічне училище за фахом автослюсаря і водія, працював на пилорамі та цегляному заводі.</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У війську з 2016 року – підписав контракт на три роки, пройшов підготовку в «Десні», стрілець-навідник зенітки ЗУ-23-2.</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Похований у Стеблеві.</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
        <p:nvSpPr>
          <p:cNvPr id="5" name="Rectangle 5"/>
          <p:cNvSpPr>
            <a:spLocks noChangeArrowheads="1"/>
          </p:cNvSpPr>
          <p:nvPr/>
        </p:nvSpPr>
        <p:spPr bwMode="auto">
          <a:xfrm>
            <a:off x="186813" y="2135227"/>
            <a:ext cx="2309735" cy="79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100" i="0" u="none" strike="noStrike" normalizeH="0" baseline="0" dirty="0" smtClean="0">
                <a:ln w="0"/>
                <a:effectLst>
                  <a:outerShdw blurRad="38100" dist="19050" dir="2700000" algn="tl" rotWithShape="0">
                    <a:schemeClr val="dk1">
                      <a:alpha val="40000"/>
                    </a:schemeClr>
                  </a:outerShdw>
                </a:effectLst>
                <a:latin typeface="Ubuntu Condensed" charset="0"/>
                <a:cs typeface="Times New Roman" panose="02020603050405020304" pitchFamily="18" charset="0"/>
              </a:rPr>
              <a:t>Олег Новохатько</a:t>
            </a:r>
            <a:endParaRPr kumimoji="0" lang="uk-UA" altLang="uk-UA" sz="18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pic>
        <p:nvPicPr>
          <p:cNvPr id="5124" name="Picture 4" descr="http://novynarnia.com/wp-content/uploads/2017/04/Novohatko-Oleg.jpg"/>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186813" y="2760059"/>
            <a:ext cx="1228725" cy="1485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1510788" y="2544616"/>
            <a:ext cx="1035336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Олег Новохатько – один із тих двох бійців, які загинули 30 березня 2017 року  під час обстрілу промзони Авдіївки разом із добровольцем Шаманом від розриву «Молота».</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24-річний боєць народився 1 січня 1992 року в селі Сердюківка Смілянського району Черкаської області. Там же, в рідному селі, його й провели в останню путь 2 квітня 2017-го.</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Олег закінчив Черкаський державний технологічний університет, здобувши спеціальність інженера-механіка. Працював у місцевому сільгосппідприємстві «Сердюківка».</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Навесні 2016 року підписав контракт із ЗСУ й служив солдатом 1-го механізованого батальйону в 72-й окремій механізованій бригаді.</a:t>
            </a:r>
            <a:endPar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Rectangle 8"/>
          <p:cNvSpPr>
            <a:spLocks noChangeArrowheads="1"/>
          </p:cNvSpPr>
          <p:nvPr/>
        </p:nvSpPr>
        <p:spPr bwMode="auto">
          <a:xfrm>
            <a:off x="186756" y="4301209"/>
            <a:ext cx="2552815" cy="79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100" i="0" u="none" strike="noStrike" normalizeH="0" baseline="0" dirty="0" smtClean="0">
                <a:ln w="0"/>
                <a:effectLst>
                  <a:outerShdw blurRad="38100" dist="19050" dir="2700000" algn="tl" rotWithShape="0">
                    <a:schemeClr val="dk1">
                      <a:alpha val="40000"/>
                    </a:schemeClr>
                  </a:outerShdw>
                </a:effectLst>
                <a:latin typeface="Ubuntu Condensed" charset="0"/>
                <a:cs typeface="Times New Roman" panose="02020603050405020304" pitchFamily="18" charset="0"/>
              </a:rPr>
              <a:t>Дмитро Оверченко</a:t>
            </a:r>
            <a:endParaRPr kumimoji="0" lang="uk-UA" altLang="uk-UA" sz="18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pic>
        <p:nvPicPr>
          <p:cNvPr id="5127" name="Picture 7" descr="http://novynarnia.com/wp-content/uploads/2017/02/Overchenko-Dmitro.jpg">
            <a:hlinkClick r:id="rId7"/>
          </p:cNvPr>
          <p:cNvPicPr>
            <a:picLocks noChangeAspect="1" noChangeArrowheads="1"/>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186813" y="4819570"/>
            <a:ext cx="1123950" cy="15716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1310763" y="4805163"/>
            <a:ext cx="10553393"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Дмитро Оверченко (від народження — Кужелівський, взяв прізвище дружини) – ще один полеглий на “промці” 29 січня.</a:t>
            </a:r>
            <a:b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Солдат 1-го механізованого батальйону 72-ї окремої механізованої бригади. </a:t>
            </a:r>
            <a:r>
              <a:rPr lang="uk-UA" altLang="uk-UA" sz="140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Дмитро Оверченко</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удостоєний ордену “За мужність</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ІІІ ступеня (посмертно)</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Дмитро народився 24 січня 1989 року в селі Вишнопіль (Тальнівський район, Черкаської області). Виріс у багатодітній родині, мав двох братів і двох сестер. Працював арматурником на будівництвах, їздив на будівельні об’єкти до Києва та Казахстану.</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З 2008 по 2009 рік проходив строкову службу сапером у 308-му інженерно-технічному батальйоні.</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Підписав контракт із ЗСУ, поїхав на фронт. Похований у Вишнополі. У Дмитра залишилися батьки, двоє братів та дві сестри.</a:t>
            </a:r>
            <a:endPar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708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0" y="47811"/>
            <a:ext cx="3108223" cy="79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100" i="0" u="none" strike="noStrike" normalizeH="0" baseline="0" dirty="0" smtClean="0">
                <a:ln w="0"/>
                <a:effectLst>
                  <a:outerShdw blurRad="38100" dist="19050" dir="2700000" algn="tl" rotWithShape="0">
                    <a:schemeClr val="dk1">
                      <a:alpha val="40000"/>
                    </a:schemeClr>
                  </a:outerShdw>
                </a:effectLst>
                <a:latin typeface="Ubuntu Condensed" charset="0"/>
                <a:cs typeface="Times New Roman" panose="02020603050405020304" pitchFamily="18" charset="0"/>
              </a:rPr>
              <a:t>Андрій</a:t>
            </a:r>
            <a:r>
              <a:rPr kumimoji="0" lang="uk-UA" altLang="uk-UA" sz="2100" b="1" i="0" u="none" strike="noStrike" cap="none" normalizeH="0" baseline="0" dirty="0" smtClean="0">
                <a:ln>
                  <a:noFill/>
                </a:ln>
                <a:solidFill>
                  <a:srgbClr val="333333"/>
                </a:solidFill>
                <a:effectLst/>
                <a:latin typeface="Ubuntu Condensed" charset="0"/>
                <a:cs typeface="Times New Roman" panose="02020603050405020304" pitchFamily="18" charset="0"/>
              </a:rPr>
              <a:t> Кизило “Орел”</a:t>
            </a:r>
            <a:endParaRPr kumimoji="0" lang="uk-UA" altLang="uk-UA"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pic>
        <p:nvPicPr>
          <p:cNvPr id="6145" name="Picture 1" descr="http://novynarnia.com/wp-content/uploads/2017/02/Kizilo-Andriy.jpg">
            <a:hlinkClick r:id="rId3"/>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196646" y="542364"/>
            <a:ext cx="1801126" cy="14634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27820" y="302359"/>
            <a:ext cx="1174955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rPr>
              <a:t>		…1 лютого 2017р. президент України присвоїв звання Герой України з удостоєнням ордена “Золота зірка” капітану, 		заступнику командира механізованого батальйону 72-ї окремої механізованої бригади ЗСУ Андрію Кизилу 			(посмертно).</a:t>
            </a:r>
            <a:br>
              <a:rPr kumimoji="0" lang="uk-UA" altLang="uk-UA" sz="1400" i="0" u="none" strike="noStrike" normalizeH="0" baseline="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rPr>
            </a:br>
            <a:r>
              <a:rPr kumimoji="0" lang="uk-UA" altLang="uk-UA" sz="1400" i="0" u="none" strike="noStrike" normalizeH="0" baseline="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rPr>
              <a:t>		Указ  №21/2017  було підписано в день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cs typeface="Gautami" panose="020B0502040204020203" pitchFamily="34" charset="0"/>
              </a:rPr>
              <a:t>прощання з юним офіцером і його побратимами по 72 омбр </a:t>
            </a:r>
            <a:endParaRPr kumimoji="0" lang="uk-UA" altLang="uk-UA" sz="1400" i="0" u="none" strike="noStrike" normalizeH="0" baseline="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cs typeface="Gautam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cs typeface="Gautami" panose="020B0502040204020203" pitchFamily="34" charset="0"/>
              </a:rPr>
              <a:t>	</a:t>
            </a:r>
            <a:r>
              <a:rPr lang="uk-UA" altLang="uk-UA" sz="140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cs typeface="Gautami" panose="020B0502040204020203" pitchFamily="34" charset="0"/>
              </a:rPr>
              <a:t>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cs typeface="Gautami" panose="020B0502040204020203" pitchFamily="34" charset="0"/>
              </a:rPr>
              <a:t>на Майдані</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rPr>
              <a:t> </a:t>
            </a:r>
            <a:r>
              <a:rPr lang="uk-UA" altLang="uk-UA" sz="1400" dirty="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rPr>
              <a:t>в</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rPr>
              <a:t> Києві</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rPr>
              <a:t>.</a:t>
            </a:r>
            <a:endParaRPr kumimoji="0" lang="uk-UA" altLang="uk-UA" sz="1400" i="0" u="none" strike="noStrike" normalizeH="0" baseline="0" dirty="0" smtClean="0">
              <a:ln w="0"/>
              <a:effectLst>
                <a:outerShdw blurRad="38100" dist="19050" dir="2700000" algn="tl" rotWithShape="0">
                  <a:schemeClr val="dk1">
                    <a:alpha val="40000"/>
                  </a:schemeClr>
                </a:outerShdw>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rPr>
              <a:t>		Навіки 23-річний. “Високою державною нагородою капітан Андрій Кизило відзначений за особисту мужність і героїзм, 		незламність духу, виявлені у захисті державного суверенітету та територіальної цілісності України, самовіддане 		служіння Українському народу”.</a:t>
            </a:r>
            <a:endParaRPr kumimoji="0" lang="uk-UA" altLang="uk-UA" sz="1400" i="0" u="none" strike="noStrike" normalizeH="0" baseline="0" dirty="0" smtClean="0">
              <a:ln w="0"/>
              <a:effectLst>
                <a:outerShdw blurRad="38100" dist="19050" dir="2700000" algn="tl" rotWithShape="0">
                  <a:schemeClr val="dk1">
                    <a:alpha val="40000"/>
                  </a:schemeClr>
                </a:outerShdw>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rPr>
              <a:t>29 січня 2017 року командуванню 1-го мехбату було поставлено бойове завдання розгорнути два спостережні пости перед передовими позиціями противника в Авідіївській промзоні.</a:t>
            </a:r>
            <a:endParaRPr kumimoji="0" lang="uk-UA" altLang="uk-UA" sz="1400" i="0" u="none" strike="noStrike" normalizeH="0" baseline="0" dirty="0" smtClean="0">
              <a:ln w="0"/>
              <a:effectLst>
                <a:outerShdw blurRad="38100" dist="19050" dir="2700000" algn="tl" rotWithShape="0">
                  <a:schemeClr val="dk1">
                    <a:alpha val="40000"/>
                  </a:schemeClr>
                </a:outerShdw>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rPr>
              <a:t>О 4-й годині ранку штурмова група капітана Кизила в кількості 19 бійців, висуваючись на позиції для зайняття спостережних постів, виявила диверсійно-розвідувальну групу противника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rPr>
              <a:t>та</a:t>
            </a:r>
            <a:r>
              <a:rPr lang="uk-UA" altLang="uk-UA" sz="1400" dirty="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rPr>
              <a:t> </a:t>
            </a:r>
            <a:r>
              <a:rPr lang="uk-UA" altLang="uk-UA" sz="140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rPr>
              <a:t>вступила у вогневе зіткнення</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rPr>
              <a:t>.</a:t>
            </a:r>
            <a:endParaRPr kumimoji="0" lang="uk-UA" altLang="uk-UA" sz="1400" i="0" u="none" strike="noStrike" normalizeH="0" baseline="0" dirty="0" smtClean="0">
              <a:ln w="0"/>
              <a:effectLst>
                <a:outerShdw blurRad="38100" dist="19050" dir="2700000" algn="tl" rotWithShape="0">
                  <a:schemeClr val="dk1">
                    <a:alpha val="40000"/>
                  </a:schemeClr>
                </a:outerShdw>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rPr>
              <a:t>В результаті бою противник був вимушений відступити до своїх позицій. Під час відходу сил терористів розпочався артилерійській обстріл зі сторони противника. Капітаном було прийнято рішення зайняти взводний опорний пункт противника для збереження життя та здоров’я військовослужбовців, які входили до складу штурмової групи.</a:t>
            </a:r>
            <a:endParaRPr kumimoji="0" lang="uk-UA" altLang="uk-UA" sz="1400" i="0" u="none" strike="noStrike" normalizeH="0" baseline="0" dirty="0" smtClean="0">
              <a:ln w="0"/>
              <a:effectLst>
                <a:outerShdw blurRad="38100" dist="19050" dir="2700000" algn="tl" rotWithShape="0">
                  <a:schemeClr val="dk1">
                    <a:alpha val="40000"/>
                  </a:schemeClr>
                </a:outerShdw>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rPr>
              <a:t>На ВОПі терористів відбувся бій штурмової групи 72 омбр з переважаючими силами противника. Однак “сепари” відступили, залишивши 20 своїх людей убитими, одного бойовика “ДНР” було взято в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rPr>
              <a:t>полон.</a:t>
            </a:r>
            <a:endParaRPr kumimoji="0" lang="uk-UA" altLang="uk-UA" sz="1400" i="0" u="none" strike="noStrike" normalizeH="0" baseline="0" dirty="0" smtClean="0">
              <a:ln w="0"/>
              <a:effectLst>
                <a:outerShdw blurRad="38100" dist="19050" dir="2700000" algn="tl" rotWithShape="0">
                  <a:schemeClr val="dk1">
                    <a:alpha val="40000"/>
                  </a:schemeClr>
                </a:outerShdw>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rPr>
              <a:t>Після бойового зіткнення юний командир Кизило організував оборону взводного опорного пункту до підходу основних сил 1-го мехбату. У цей час було відбито атаку ворога.</a:t>
            </a:r>
            <a:endParaRPr kumimoji="0" lang="uk-UA" altLang="uk-UA" sz="1400" i="0" u="none" strike="noStrike" normalizeH="0" baseline="0" dirty="0" smtClean="0">
              <a:ln w="0"/>
              <a:effectLst>
                <a:outerShdw blurRad="38100" dist="19050" dir="2700000" algn="tl" rotWithShape="0">
                  <a:schemeClr val="dk1">
                    <a:alpha val="40000"/>
                  </a:schemeClr>
                </a:outerShdw>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rPr>
              <a:t>“Під час відходу сил противника розпочався артилерійський обстріл зі сторони терористів. Приблизно о 9 годині 40 хвилин 29 січня 2017 року в результаті прямого потрапляння артилерійської міни в окоп капітан Андрій Кизило та ще двоє військовослужбовців зі складу його штурмової групи загинули”, – сказано в представленні на нагородження.</a:t>
            </a:r>
            <a:endParaRPr kumimoji="0" lang="uk-UA" altLang="uk-UA" sz="1400" i="0" u="none" strike="noStrike" normalizeH="0" baseline="0" dirty="0" smtClean="0">
              <a:ln w="0"/>
              <a:effectLst>
                <a:outerShdw blurRad="38100" dist="19050" dir="2700000" algn="tl" rotWithShape="0">
                  <a:schemeClr val="dk1">
                    <a:alpha val="40000"/>
                  </a:schemeClr>
                </a:outerShdw>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rPr>
              <a:t>Герой України Кизило походив з династії військових. Народився 2 травня 1993 року в Умані, Черкаська область.  Закінчив Київський військовий ліцей імені Івана Богуна та факультет бойового застосування військ Національної академії сухопутних військ імені гетьмана Петра Сагайдачного.</a:t>
            </a:r>
            <a:endParaRPr kumimoji="0" lang="uk-UA" altLang="uk-UA" sz="1400" i="0" u="none" strike="noStrike" normalizeH="0" baseline="0" dirty="0" smtClean="0">
              <a:ln w="0"/>
              <a:effectLst>
                <a:outerShdw blurRad="38100" dist="19050" dir="2700000" algn="tl" rotWithShape="0">
                  <a:schemeClr val="dk1">
                    <a:alpha val="40000"/>
                  </a:schemeClr>
                </a:outerShdw>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rPr>
              <a:t>Зі Львова, в травні 2014 року, поїхав просто на фронт.</a:t>
            </a:r>
            <a:endParaRPr kumimoji="0" lang="uk-UA" altLang="uk-UA" sz="1400" i="0" u="none" strike="noStrike" normalizeH="0" baseline="0" dirty="0" smtClean="0">
              <a:ln w="0"/>
              <a:effectLst>
                <a:outerShdw blurRad="38100" dist="19050" dir="2700000" algn="tl" rotWithShape="0">
                  <a:schemeClr val="dk1">
                    <a:alpha val="40000"/>
                  </a:schemeClr>
                </a:outerShdw>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rPr>
              <a:t>Був знайомий багатьом журналістам як молодий, але старанний, здібний, відповідальний офіцер.</a:t>
            </a:r>
            <a:endParaRPr kumimoji="0" lang="uk-UA" altLang="uk-UA" sz="1400" i="0" u="none" strike="noStrike" normalizeH="0" baseline="0" dirty="0" smtClean="0">
              <a:ln w="0"/>
              <a:effectLst>
                <a:outerShdw blurRad="38100" dist="19050" dir="2700000" algn="tl" rotWithShape="0">
                  <a:schemeClr val="dk1">
                    <a:alpha val="40000"/>
                  </a:schemeClr>
                </a:outerShdw>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rPr>
              <a:t>2015 року 21-річний на той час лейтенант Кизило був визнаний найкращим командиром роти сектору “М”. Під його командуванням підрозділ брав участь у боях поблизу Петрівського й Нової Ласпи, понад півтора роки тримав оборону у полях в районі Волновахи.</a:t>
            </a:r>
            <a:endParaRPr kumimoji="0" lang="uk-UA" altLang="uk-UA" sz="1400" i="0" u="none" strike="noStrike" normalizeH="0" baseline="0" dirty="0" smtClean="0">
              <a:ln w="0"/>
              <a:effectLst>
                <a:outerShdw blurRad="38100" dist="19050" dir="2700000" algn="tl" rotWithShape="0">
                  <a:schemeClr val="dk1">
                    <a:alpha val="40000"/>
                  </a:schemeClr>
                </a:outerShdw>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400" i="0" u="none" strike="noStrike" normalizeH="0" baseline="0" dirty="0" smtClean="0">
              <a:ln w="0"/>
              <a:effectLst>
                <a:outerShdw blurRad="38100" dist="19050" dir="2700000" algn="tl" rotWithShape="0">
                  <a:schemeClr val="dk1">
                    <a:alpha val="40000"/>
                  </a:schemeClr>
                </a:outerShdw>
              </a:effectLst>
              <a:latin typeface="Arial" panose="020B0604020202020204" pitchFamily="34" charset="0"/>
            </a:endParaRPr>
          </a:p>
        </p:txBody>
      </p:sp>
    </p:spTree>
    <p:extLst>
      <p:ext uri="{BB962C8B-B14F-4D97-AF65-F5344CB8AC3E}">
        <p14:creationId xmlns:p14="http://schemas.microsoft.com/office/powerpoint/2010/main" val="332737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275303" y="19052"/>
            <a:ext cx="1972591" cy="7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Віталій Шамрай</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7169" name="Picture 1" descr="http://novynarnia.com/wp-content/uploads/2017/02/SHamray-Vitaliy.jpg">
            <a:hlinkClick r:id="rId3"/>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01497" y="512858"/>
            <a:ext cx="1425677" cy="18501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75303" y="407590"/>
            <a:ext cx="11589069"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Віталій Володимирович Шамрай загинув 30 січня 2017 р. в районі промзони міста Авдіївка Донецької області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внаслідок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артилерійського обстрілу під час несення бойового чергування.</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Удостоєний ордену “За мужність” ІІІ ступеня.</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З ним на колінах прощався київський Майдан 1 лютого. Наступного дня солдат Шамрай, снайпер взводу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снайперів 72-ї окремої механізованої бригади, був із почестями похований на центральному міському кладовищі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міста Монастирище Черкаської області.</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Там він народився 26 травня 1990 року.</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2010 року закінчив Ілінецький аграрний коледж за спеціальністю “агрономія, організація і технологія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фермерського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господарства”. Працював у ТОВ “Агровет Атлантик” апаратником виробничої дільниці.</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17 травня 2016 року прийнятий на військову службу за контрактом до 169-го навчального центру “Десна”. В липні пройшов курси снайперів і був переведений до 72 омбр.</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У грудні 2016-го нагороджений нагрудним знаком “За взірцевість у військовій службі”.</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5"/>
          <p:cNvSpPr>
            <a:spLocks noChangeArrowheads="1"/>
          </p:cNvSpPr>
          <p:nvPr/>
        </p:nvSpPr>
        <p:spPr bwMode="auto">
          <a:xfrm>
            <a:off x="275303" y="3202850"/>
            <a:ext cx="3657283"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uk-UA" altLang="uk-UA" sz="20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Михайло Дімітров “Гайдамака”</a:t>
            </a:r>
            <a:endParaRPr kumimoji="0" lang="uk-UA" altLang="uk-UA" sz="20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7172" name="Picture 4" descr="https://novynarnia.com/wp-content/uploads/2018/02/Dimitrov-Mihaylo-Gaydamaka-DUK.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01497" y="3591387"/>
            <a:ext cx="2369573" cy="18575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321391" y="3757768"/>
            <a:ext cx="1187060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solidFill>
                  <a:srgbClr val="444444"/>
                </a:solidFill>
                <a:effectLst/>
                <a:latin typeface="Arial" panose="020B0604020202020204" pitchFamily="34" charset="0"/>
                <a:ea typeface="Times New Roman" panose="02020603050405020304" pitchFamily="18" charset="0"/>
              </a:rPr>
              <a:t>			</a:t>
            </a:r>
            <a:r>
              <a:rPr lang="uk-UA" altLang="uk-UA" sz="1400" dirty="0">
                <a:latin typeface="Times New Roman" panose="02020603050405020304" pitchFamily="18" charset="0"/>
                <a:cs typeface="Times New Roman" panose="02020603050405020304" pitchFamily="18" charset="0"/>
              </a:rPr>
              <a:t>Боєць ДУК “Правий сектор” Михайло Сергійович Дімітров, друг Гайдамака, </a:t>
            </a:r>
            <a:r>
              <a:rPr lang="uk-UA" altLang="uk-UA" sz="1400" dirty="0" smtClean="0">
                <a:latin typeface="Times New Roman" panose="02020603050405020304" pitchFamily="18" charset="0"/>
                <a:cs typeface="Times New Roman" panose="02020603050405020304" pitchFamily="18" charset="0"/>
              </a:rPr>
              <a:t>помер</a:t>
            </a:r>
            <a:r>
              <a:rPr lang="uk-UA" altLang="uk-UA" sz="1400" dirty="0">
                <a:latin typeface="Times New Roman" panose="02020603050405020304" pitchFamily="18" charset="0"/>
                <a:cs typeface="Times New Roman" panose="02020603050405020304" pitchFamily="18" charset="0"/>
                <a:hlinkClick r:id="rId8"/>
              </a:rPr>
              <a:t> </a:t>
            </a:r>
            <a:r>
              <a:rPr lang="uk-UA" altLang="uk-UA" sz="1400" dirty="0">
                <a:latin typeface="Times New Roman" panose="02020603050405020304" pitchFamily="18" charset="0"/>
                <a:cs typeface="Times New Roman" panose="02020603050405020304" pitchFamily="18" charset="0"/>
              </a:rPr>
              <a:t>від ран 17 січня 				2018р.  </a:t>
            </a:r>
            <a:r>
              <a:rPr lang="uk-UA" altLang="uk-UA" sz="1400" dirty="0">
                <a:latin typeface="Times New Roman" panose="02020603050405020304" pitchFamily="18" charset="0"/>
                <a:cs typeface="Times New Roman" panose="02020603050405020304" pitchFamily="18" charset="0"/>
              </a:rPr>
              <a:t>– наступного дня після підриву на міні в Авдіївській промзоні.</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a:latin typeface="Times New Roman" panose="02020603050405020304" pitchFamily="18" charset="0"/>
                <a:cs typeface="Times New Roman" panose="02020603050405020304" pitchFamily="18" charset="0"/>
              </a:rPr>
              <a:t>			Козак, характерник, холодноярець. Загальний улюбленець і власник колоритної шапки зі шликом.</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a:latin typeface="Times New Roman" panose="02020603050405020304" pitchFamily="18" charset="0"/>
                <a:cs typeface="Times New Roman" panose="02020603050405020304" pitchFamily="18" charset="0"/>
              </a:rPr>
              <a:t>			Він народився 26 жовтня 1983 року, жив у місті Сміла на Черкащині. Навчався у Національному 				університеті харчових технологій (інженер-електрик). Служив строкову службу.</a:t>
            </a:r>
            <a:br>
              <a:rPr lang="uk-UA" altLang="uk-UA" sz="1400" dirty="0">
                <a:latin typeface="Times New Roman" panose="02020603050405020304" pitchFamily="18" charset="0"/>
                <a:cs typeface="Times New Roman" panose="02020603050405020304" pitchFamily="18" charset="0"/>
              </a:rPr>
            </a:br>
            <a:r>
              <a:rPr lang="uk-UA" altLang="uk-UA" sz="1400" dirty="0">
                <a:latin typeface="Times New Roman" panose="02020603050405020304" pitchFamily="18" charset="0"/>
                <a:cs typeface="Times New Roman" panose="02020603050405020304" pitchFamily="18" charset="0"/>
              </a:rPr>
              <a:t>			Працював за фахом на кондфабриці “Меркурій” у Смілі, був інженером з охорони праці.</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a:latin typeface="Times New Roman" panose="02020603050405020304" pitchFamily="18" charset="0"/>
                <a:cs typeface="Times New Roman" panose="02020603050405020304" pitchFamily="18" charset="0"/>
              </a:rPr>
              <a:t>			Пройшов Майдан. На фронті з 2014-го. Воював у лавах ДУК “Правий сектор”, у Нацгвардії (батальйоні імені 			Кульчицького), знову повернувся в ДУК – у розвідувальний підрозділ “Санти”. Обороняв Донецький аеропорт. Останнім часом воював під Авдіївкою.</a:t>
            </a:r>
            <a:br>
              <a:rPr lang="uk-UA" altLang="uk-UA" sz="1400" dirty="0">
                <a:latin typeface="Times New Roman" panose="02020603050405020304" pitchFamily="18" charset="0"/>
                <a:cs typeface="Times New Roman" panose="02020603050405020304" pitchFamily="18" charset="0"/>
              </a:rPr>
            </a:br>
            <a:r>
              <a:rPr lang="uk-UA" altLang="uk-UA" sz="1400" dirty="0">
                <a:latin typeface="Times New Roman" panose="02020603050405020304" pitchFamily="18" charset="0"/>
                <a:cs typeface="Times New Roman" panose="02020603050405020304" pitchFamily="18" charset="0"/>
              </a:rPr>
              <a:t>Був мінометником. </a:t>
            </a:r>
            <a:r>
              <a:rPr lang="uk-UA" altLang="uk-UA" sz="1400" dirty="0">
                <a:latin typeface="Times New Roman" panose="02020603050405020304" pitchFamily="18" charset="0"/>
                <a:cs typeface="Times New Roman" panose="02020603050405020304" pitchFamily="18" charset="0"/>
              </a:rPr>
              <a:t>Побратими </a:t>
            </a:r>
            <a:r>
              <a:rPr lang="uk-UA" altLang="uk-UA" sz="1400" dirty="0" smtClean="0">
                <a:latin typeface="Times New Roman" panose="02020603050405020304" pitchFamily="18" charset="0"/>
                <a:cs typeface="Times New Roman" panose="02020603050405020304" pitchFamily="18" charset="0"/>
              </a:rPr>
              <a:t>кажуть</a:t>
            </a:r>
            <a:r>
              <a:rPr lang="uk-UA" altLang="uk-UA" sz="1400" dirty="0">
                <a:latin typeface="Times New Roman" panose="02020603050405020304" pitchFamily="18" charset="0"/>
                <a:cs typeface="Times New Roman" panose="02020603050405020304" pitchFamily="18" charset="0"/>
                <a:hlinkClick r:id="rId9"/>
              </a:rPr>
              <a:t> </a:t>
            </a:r>
            <a:r>
              <a:rPr lang="uk-UA" altLang="uk-UA" sz="1400" dirty="0">
                <a:latin typeface="Times New Roman" panose="02020603050405020304" pitchFamily="18" charset="0"/>
                <a:cs typeface="Times New Roman" panose="02020603050405020304" pitchFamily="18" charset="0"/>
              </a:rPr>
              <a:t>– просто видатним.</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a:latin typeface="Times New Roman" panose="02020603050405020304" pitchFamily="18" charset="0"/>
                <a:cs typeface="Times New Roman" panose="02020603050405020304" pitchFamily="18" charset="0"/>
              </a:rPr>
              <a:t>Залишилися батько та донька, плакат із якою боєць на фронті тримав біля ліжка.</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a:latin typeface="Times New Roman" panose="02020603050405020304" pitchFamily="18" charset="0"/>
                <a:cs typeface="Times New Roman" panose="02020603050405020304" pitchFamily="18" charset="0"/>
              </a:rPr>
              <a:t>Похований у селі Костянтинівка Смілянського району поруч із могилами матері й брата.</a:t>
            </a:r>
          </a:p>
        </p:txBody>
      </p:sp>
    </p:spTree>
    <p:extLst>
      <p:ext uri="{BB962C8B-B14F-4D97-AF65-F5344CB8AC3E}">
        <p14:creationId xmlns:p14="http://schemas.microsoft.com/office/powerpoint/2010/main" val="1395778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935"/>
            <a:ext cx="2635658" cy="74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b="1"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Андрій Кривич “Діллі”</a:t>
            </a:r>
            <a:endParaRPr kumimoji="0" lang="uk-UA" altLang="uk-UA"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pic>
        <p:nvPicPr>
          <p:cNvPr id="8193" name="Picture 1" descr="https://novynarnia.com/wp-content/uploads/2018/04/Krivich-Andriy-Dilli-2.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68683" y="457200"/>
            <a:ext cx="2466975" cy="17049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68683" y="160641"/>
            <a:ext cx="1202331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19-річний доброволець тактичної групи “Сапсан” ДУК “Правий сектор” Андрій Кривич “Діллі” загинув 27 				березня  2018р. о 20:40 внаслідок поранення в голову кулею снайпера на спостережному посту на Світлодарській дузі.</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Народився 24 січня 1999 року в Конотопі на Сумщині. Із 2016-го – в Навчально-науковому інституті педагогіки і 			психології Сумського педуніверситету; мріяв стати військовим психологом.</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Вступив до конотопської філії організації “Права молодь”, проходив вишколи з тактичної підготовки, медицини, 			топографії та володіння зброєю. На останньому зимовому вишколі в Черкасах був молодшим інструктором з тактики 			бою та партизанського руху.</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Наприкінці 2017 року приєднався до Добровольчого українського корпусу. У січні 2018-го перевівся на заочну форму 			навчання, щоб поїхати на передову. Під час своєї другої ротації на Світлодарці (Бахмутський район) займався аеророзвідкою.</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Залишились батьки, рідні сестра й брат, а також брат і сестра по батьку.</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Похований у місті Конотопі на Вирівському кладовищі.</a:t>
            </a:r>
            <a:endPar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5"/>
          <p:cNvSpPr>
            <a:spLocks noChangeArrowheads="1"/>
          </p:cNvSpPr>
          <p:nvPr/>
        </p:nvSpPr>
        <p:spPr bwMode="auto">
          <a:xfrm>
            <a:off x="103367" y="3323013"/>
            <a:ext cx="2361159" cy="80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b="1" i="0" u="none" strike="noStrike" cap="none" normalizeH="0" baseline="0" dirty="0" smtClean="0">
                <a:ln>
                  <a:noFill/>
                </a:ln>
                <a:effectLst/>
                <a:latin typeface="Times New Roman" panose="02020603050405020304" pitchFamily="18" charset="0"/>
                <a:cs typeface="Times New Roman" panose="02020603050405020304" pitchFamily="18" charset="0"/>
              </a:rPr>
              <a:t>Степан Литковець</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2000" b="0" i="0" u="none" strike="noStrike" cap="none" normalizeH="0" baseline="0" dirty="0" smtClean="0">
              <a:ln>
                <a:noFill/>
              </a:ln>
              <a:solidFill>
                <a:schemeClr val="tx1"/>
              </a:solidFill>
              <a:effectLst/>
              <a:latin typeface="Arial" panose="020B0604020202020204" pitchFamily="34" charset="0"/>
            </a:endParaRPr>
          </a:p>
        </p:txBody>
      </p:sp>
      <p:pic>
        <p:nvPicPr>
          <p:cNvPr id="8196" name="Picture 4" descr="https://novynarnia.com/wp-content/uploads/2018/07/Litkovets-Stepan.jpg"/>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168683" y="3931205"/>
            <a:ext cx="1691797" cy="17698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1822069" y="3931205"/>
            <a:ext cx="10457396"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Солдат</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стрілець-зенітник 37 омпб 56-ї мотопіхотної бригади, Литковець підірвався на міні з Ігорем Французаном 6 червня 2018 р.,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коли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на їхній “секрет” під Пісками вийшла ДРГ бойовиків і зав’язався бій.</a:t>
            </a:r>
            <a:endParaRPr kumimoji="0" lang="uk-UA" altLang="uk-UA" sz="12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Тіла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обох бійців окупанти передали представникам ЗСУ лише 11 червня.</a:t>
            </a:r>
            <a:endParaRPr kumimoji="0" lang="uk-UA" altLang="uk-UA" sz="12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Народився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він 13 березня 1997 року в селі Гарбузівка Лебединського району. Останнім часом мешкав у Сумах.</a:t>
            </a:r>
            <a:endParaRPr kumimoji="0" lang="uk-UA" altLang="uk-UA" sz="12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Навчався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в Павленківському НВК, 2017 року закінчив Сумський центр професійно-технічної освіти харчових технологій,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торгівлі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та ресторанних сервісів. Працював шеф-кухарем, мріяв відкрити власний ресторан.</a:t>
            </a:r>
            <a:endParaRPr kumimoji="0" lang="uk-UA" altLang="uk-UA" sz="12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altLang="uk-UA" sz="14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В</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зимку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2018 року підписав контракт із ЗСУ</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uk-UA" altLang="uk-UA"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altLang="uk-UA"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uk-UA" altLang="uk-UA" sz="140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21- річного Степана </a:t>
            </a:r>
            <a:r>
              <a:rPr lang="uk-UA" altLang="uk-UA" sz="14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Литковця 14 червня поховали в селі Підопригори Лебединського району на Сумщині, де мешкають його батьки.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7660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0" y="-778"/>
            <a:ext cx="2077620" cy="7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b="1" i="0" u="none" strike="noStrike" cap="none" normalizeH="0" baseline="0" dirty="0" smtClean="0">
                <a:ln>
                  <a:noFill/>
                </a:ln>
                <a:effectLst/>
                <a:latin typeface="Times New Roman" panose="02020603050405020304" pitchFamily="18" charset="0"/>
                <a:cs typeface="Times New Roman" panose="02020603050405020304" pitchFamily="18" charset="0"/>
              </a:rPr>
              <a:t>Тарас Проценко</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pic>
        <p:nvPicPr>
          <p:cNvPr id="10241" name="Picture 1" descr="https://novynarnia.com/wp-content/uploads/2018/09/Protsenko-Taras.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80934" y="477468"/>
            <a:ext cx="1715752" cy="14869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78658" y="374442"/>
            <a:ext cx="11995354"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Тарас Проценко народився 15 червня 1976 року в селищі Лисянка на Черкащині. Закінчив Київський національний університет ім. 		Шевченка (прикладна механіка).</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У 2014-му пішов на фронт добровольцем. А 20 квітня 2018 року підписав контракт зі Збройними силами України.</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Солдат, заступник командира бойової машини — командир відділення 2-го відділення 3-го взводу 2-ї роти 24-го окремого 		штурмового батальйону “Айдар” 53 мотопіхотної бригади.</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У червні Тарік, як його називали, отримав поранення і певний час проходив реабілітацію. На передову повернувся 5 серпня… А 		23 серпня разом із Мар’яном Найдою, Михайлом Щербанюком та Андрієм Чирвою поліг у жорсткому бою з окупантами.</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Бій біля села Кримське Новоайдарського району почався о 5:50 і тривав чотири години. Противник зі східної околиці Жолобка, під прикриттям артилерії та мінометного вогню, наблизився до передових позицій бригади та здійснив спробу захоплення спостережних постів. Для відсічі нападу застосовано резерви та нанесено вогневе ураження, й атаку противника вздовж Бахмутської траси було відбито.</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Поховали Тараса Проценка в рідній Лисянці.</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
        <p:nvSpPr>
          <p:cNvPr id="5" name="Rectangle 5"/>
          <p:cNvSpPr>
            <a:spLocks noChangeArrowheads="1"/>
          </p:cNvSpPr>
          <p:nvPr/>
        </p:nvSpPr>
        <p:spPr bwMode="auto">
          <a:xfrm>
            <a:off x="0" y="2764385"/>
            <a:ext cx="1883785" cy="7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b="1" i="0" u="none" strike="noStrike" cap="none" normalizeH="0" baseline="0" dirty="0" smtClean="0">
                <a:ln>
                  <a:noFill/>
                </a:ln>
                <a:effectLst/>
                <a:latin typeface="Times New Roman" panose="02020603050405020304" pitchFamily="18" charset="0"/>
                <a:cs typeface="Times New Roman" panose="02020603050405020304" pitchFamily="18" charset="0"/>
              </a:rPr>
              <a:t>Сергій Дронов</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pic>
        <p:nvPicPr>
          <p:cNvPr id="10244" name="Picture 4" descr="https://novynarnia.com/wp-content/uploads/2018/11/Sergiy-Dronov.jpg"/>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357397" y="3197742"/>
            <a:ext cx="1278898" cy="15020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50046" y="3148562"/>
            <a:ext cx="1201106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solidFill>
                  <a:srgbClr val="444444"/>
                </a:solidFill>
                <a:effectLst/>
                <a:ea typeface="Times New Roman" panose="02020603050405020304" pitchFamily="18" charset="0"/>
              </a:rPr>
              <a:t>		 </a:t>
            </a:r>
            <a:r>
              <a:rPr lang="uk-UA" altLang="uk-UA" sz="1400" dirty="0">
                <a:latin typeface="Times New Roman" panose="02020603050405020304" pitchFamily="18" charset="0"/>
                <a:ea typeface="Times New Roman" panose="02020603050405020304" pitchFamily="18" charset="0"/>
                <a:cs typeface="Times New Roman" panose="02020603050405020304" pitchFamily="18" charset="0"/>
              </a:rPr>
              <a:t>З</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агиблий </a:t>
            </a:r>
            <a:r>
              <a:rPr kumimoji="0" lang="uk-UA" altLang="uk-UA" sz="14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10 жовтня</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14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2018 р.</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внаслідок вибуху під Гранітним – солдат Сергій Дронов. Лише 20 років.</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Він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народився 20 жовтня 1997 року в Чигирині Черкаської області. Вчився там у профтехліцеї №17 (“оператор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електронно-		обчислювальних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та обчислювальних систем; налагоджувальник технологічного устаткування”).</a:t>
            </a:r>
            <a:r>
              <a:rPr kumimoji="0" lang="uk-UA" altLang="uk-UA" sz="1400" b="0" i="0" u="none" strike="noStrike" cap="none" normalizeH="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Не закінчивши ліцей, у червні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2016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року пішов до ЗСУ на службу за контрактом на посаді оператора радіолокаційної системи 548-ї окремої радіолокаційної роти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115-го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радіотехнічного батальйону 138-ї радіотехнічної бригади ПвК “Центр” 	(Кропивницький).</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Також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був відряджений із “сухопуткою” на Донбас – у 2017 році з 14-ю механізованою бригадою, у 2018-му – із 128-ю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гірсько-		штурмовою</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uk-UA" altLang="uk-UA" sz="1400" b="0" i="0" u="none" strike="noStrike" cap="none" normalizeH="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Помер під час транспортування до лікарні. Похований у рідному Чигирині.</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
        <p:nvSpPr>
          <p:cNvPr id="7" name="Rectangle 8"/>
          <p:cNvSpPr>
            <a:spLocks noChangeArrowheads="1"/>
          </p:cNvSpPr>
          <p:nvPr/>
        </p:nvSpPr>
        <p:spPr bwMode="auto">
          <a:xfrm>
            <a:off x="0" y="4872698"/>
            <a:ext cx="2954655" cy="80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b="1" i="0" u="none" strike="noStrike" cap="none" normalizeH="0" baseline="0" dirty="0" smtClean="0">
                <a:ln>
                  <a:noFill/>
                </a:ln>
                <a:effectLst/>
                <a:latin typeface="Times New Roman" panose="02020603050405020304" pitchFamily="18" charset="0"/>
                <a:cs typeface="Times New Roman" panose="02020603050405020304" pitchFamily="18" charset="0"/>
              </a:rPr>
              <a:t>Олександр Коломієць</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b="0" i="0" u="none" strike="noStrike" cap="none" normalizeH="0" baseline="0" dirty="0" smtClean="0">
                <a:ln>
                  <a:noFill/>
                </a:ln>
                <a:effectLst/>
                <a:latin typeface="Times New Roman" panose="02020603050405020304" pitchFamily="18" charset="0"/>
                <a:cs typeface="Times New Roman" panose="02020603050405020304" pitchFamily="18" charset="0"/>
              </a:rPr>
              <a:t>			</a:t>
            </a:r>
          </a:p>
        </p:txBody>
      </p:sp>
      <p:pic>
        <p:nvPicPr>
          <p:cNvPr id="10247" name="Picture 7" descr="https://novynarnia.com/wp-content/uploads/2018/12/Oleksandr-Kolomiyets.jpg"/>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180934" y="5281043"/>
            <a:ext cx="1669066" cy="10978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1883785" y="5171825"/>
            <a:ext cx="10177326"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ea typeface="Times New Roman" panose="02020603050405020304" pitchFamily="18" charset="0"/>
                <a:cs typeface="Times New Roman" panose="02020603050405020304" pitchFamily="18" charset="0"/>
              </a:rPr>
              <a:t>Під час</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бойових дій </a:t>
            </a:r>
            <a:r>
              <a:rPr kumimoji="0" lang="uk-UA" altLang="uk-UA" sz="14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7 грудня 2018р.</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на Донеччині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hlinkClick r:id="rId9"/>
              </a:rPr>
              <a:t>поліг</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молодший сержант Олександр Коломієць зі 128-ї окремої гірсько-штурмової бригади ЗСУ</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Олександру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Олександровичу Коломійцю було 29 років – він народився 24 жовтня 1989 року.</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“Веселий, кращий навідник-оператор в роті, ні з ким ніколи не сварився, душа компанії. Родом з Черкащини. Ми обов’язково помстимося за його смерть та за всіх, хто загинув від рук людиноненависницького ворога”, – заявили в 128 огшбр, висловивши щирі співчуття від командування та особового складу бригади рідним та близьким героя.</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Як розповів представник прес-центру ООС Олексій Жуганов, армієць загинув на Маріупольському напрямку внаслідок обстрілу зі стрілецької зброї.</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356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8"/>
          <p:cNvSpPr>
            <a:spLocks noChangeArrowheads="1"/>
          </p:cNvSpPr>
          <p:nvPr/>
        </p:nvSpPr>
        <p:spPr bwMode="auto">
          <a:xfrm>
            <a:off x="0" y="3450963"/>
            <a:ext cx="2066271" cy="7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Геннадій Нємцов</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i="0" u="none" strike="noStrike" normalizeH="0" baseline="0" dirty="0" smtClean="0">
              <a:ln w="0"/>
              <a:effectLst>
                <a:outerShdw blurRad="38100" dist="19050" dir="2700000" algn="tl" rotWithShape="0">
                  <a:schemeClr val="dk1">
                    <a:alpha val="40000"/>
                  </a:schemeClr>
                </a:outerShdw>
              </a:effectLst>
              <a:latin typeface="Arial" panose="020B0604020202020204" pitchFamily="34" charset="0"/>
            </a:endParaRPr>
          </a:p>
        </p:txBody>
      </p:sp>
      <p:pic>
        <p:nvPicPr>
          <p:cNvPr id="9223" name="Picture 7" descr="https://novynarnia.com/wp-content/uploads/2018/07/Nyemtsov-Gennadiy.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8323" y="4060890"/>
            <a:ext cx="1750889" cy="20334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1981946" y="3692596"/>
            <a:ext cx="10073035"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Старший сержант, військовослужбовець 72-ї окремої механізованої бригади імені Чорних запорожців Геннадій Нємцов пішов у Збройні сили під час шостої хвилі мобілізації, в липні 2015-го. На той час його син-контрактник уже майже рік був в АТО, тож батько не вагався.</a:t>
            </a:r>
            <a:endParaRPr kumimoji="0" lang="uk-UA" altLang="uk-UA" sz="12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200" i="1"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“ЇДУ ІЗ ЗАДОВОЛЕННЯМ. СИНОВІ 24 РОКИ, І ВІН ВЖЕ РІК ТАМ ПЕРЕБУВАЄ. СЛУЖИТЬ ЗА КОНТРАКТОМ. МЕНЕ НЕ ВІДМОВЛЯВ – НАВПАКИ, ПИШАЄТЬСЯ ВЧИНКОМ БАТЬКА. А ОТ ДРУЖИНА ТА ДОНЬКА ПЕРЕЖИВАЮТЬ. ОДНАК ЯК БИ ТАМ НЕ БУЛО, Я ВВАЖАЮ, ЩО МУШУ БУТИ ТАМ”, – РОЗПОВІДАВ НЄМЦОВ-СТАРШИЙ ЧЕРКАСЬКИМ ЖУРНАЛІСТАМ 14 ЛИПНЯ 2015-ГО, ВИРУШАЮЧИ В НАВЧАЛЬНИЙ ЦЕНТР.</a:t>
            </a:r>
            <a:endParaRPr kumimoji="0" lang="uk-UA" altLang="uk-UA" sz="12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Згодом Геннадій Євгенович продовжив службу в ЗСУ за контрактом.</a:t>
            </a:r>
            <a:endParaRPr kumimoji="0" lang="uk-UA" altLang="uk-UA" sz="12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Геннадій Нємцов народився 9 лютого 1969 року в Черкасах. А загинув у ніч із 28-го на 29 червня 2018-го, боронячи підступи до Світлодарська в Донецькій області. Противник вів вогонь з гранатометів та великокаліберних кулеметів. Отримані під час вогневого зіткнення поранення для Геннадія виявилися несумісні з життям.</a:t>
            </a:r>
            <a:endParaRPr kumimoji="0" lang="uk-UA" altLang="uk-UA" sz="12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Поховали воїна 2 липня на Алеї героїв 4-го кладовища міста Черкаси.</a:t>
            </a:r>
            <a:endParaRPr kumimoji="0" lang="uk-UA" altLang="uk-UA" sz="12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Залишилися дружина, дорослий син (учасник бойових дій на сході України з 2014 року) та донька.</a:t>
            </a:r>
            <a:endParaRPr kumimoji="0" lang="uk-UA" altLang="uk-UA" sz="18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Rectangle 11"/>
          <p:cNvSpPr>
            <a:spLocks noChangeArrowheads="1"/>
          </p:cNvSpPr>
          <p:nvPr/>
        </p:nvSpPr>
        <p:spPr bwMode="auto">
          <a:xfrm>
            <a:off x="0" y="32477"/>
            <a:ext cx="3048655" cy="7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Едуард Федоров “Джигіт”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pic>
        <p:nvPicPr>
          <p:cNvPr id="9226" name="Picture 10" descr="https://novynarnia.com/wp-content/uploads/2018/08/Fedorov-Eduard.png"/>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49909" y="953414"/>
            <a:ext cx="1966451" cy="19651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2"/>
          <p:cNvSpPr>
            <a:spLocks noChangeArrowheads="1"/>
          </p:cNvSpPr>
          <p:nvPr/>
        </p:nvSpPr>
        <p:spPr bwMode="auto">
          <a:xfrm>
            <a:off x="2122000" y="671795"/>
            <a:ext cx="979292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Морпіху Едуарду Федорову був 21 рік. Хлопець народився 10 серпня 1996 року в селі Валява Городищенського району Черкаської області.</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Після школи навчався в Шевченківському коледжі Уманського національного університету садівництва. У 2015-му був призваний на строкову службу, а по її завершенні весною 2016 року підписав контракт зі Збройними силами. Після “Десни” був зарахований до складу 503-го окремого батальйону морської піхоти 36-ї окремої бригади морської піхоти ВМС ЗСУ: звання – матрос, посада – навідник.</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Навесні 2018 року Едік, як називали його односельці, одружився. У вересні в нього має народитися син або дочка…</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Але 27 червня під час виконання бойового завдання поблизу селища Водяне Едуард Федоров отримав поранення снайперською кулею. Через п’ять днів боротьби за життя, 2 липня 2018р., боєць помер у госпіталі Харкова.</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Похований у рідному селі Валява.</a:t>
            </a:r>
            <a:endPar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950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186813" y="-39812"/>
            <a:ext cx="1972976" cy="79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100" b="1" i="0" u="none" strike="noStrike" cap="none" normalizeH="0" baseline="0" dirty="0" smtClean="0">
                <a:ln>
                  <a:noFill/>
                </a:ln>
                <a:effectLst/>
                <a:latin typeface="Times New Roman" panose="02020603050405020304" pitchFamily="18" charset="0"/>
                <a:cs typeface="Times New Roman" panose="02020603050405020304" pitchFamily="18" charset="0"/>
              </a:rPr>
              <a:t>Антон Моспан</a:t>
            </a:r>
            <a:endParaRPr kumimoji="0" lang="uk-UA" altLang="uk-UA" sz="1800" b="1"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pic>
        <p:nvPicPr>
          <p:cNvPr id="11265" name="Picture 1" descr="https://novynarnia.com/wp-content/uploads/2018/11/Mospan-Anton.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17210" y="515993"/>
            <a:ext cx="2190750" cy="1381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68826" y="390495"/>
            <a:ext cx="12123174"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15 жовтня</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на ВОПі поблизу селище Кримське Новоайдарського району Луганської області від поранення в голову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кулею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снайпера загинув старший сержант 10-ї окремої гірсько-штурмової бригади ЗСУ Антон Моспан.</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Йому було 26. Антон народився 24 грудня 1991 року в Черкаському районі, жив у Черкасах. Закінчив у місті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професійний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автодорожній ліцей. На військову службу був призваний у 2015 році.</a:t>
            </a:r>
            <a:r>
              <a:rPr kumimoji="0" lang="uk-UA" altLang="uk-UA" sz="1400" b="0" i="0" u="none" strike="noStrike" cap="none" normalizeH="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Скупу офіційну довідку доповнює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особистими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спогадами товариш Моспана по службі, колишній військовий-строковик</a:t>
            </a:r>
            <a:r>
              <a:rPr lang="uk-UA" altLang="uk-UA" sz="1400" dirty="0">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із Черкас Дмитро Бур’ян:</a:t>
            </a:r>
            <a:b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“Антон сильно вирізнявся серед натовпу призовників в обласному комісаріаті. Внутрішня гідність і спокій, гарна     				статура впадала в очі. Вічно усміхнений. Цей хлопець знав собі ціну. Рингтон на телефоні – “Океан Ельзи”. Займався</a:t>
            </a:r>
            <a:r>
              <a:rPr kumimoji="0" lang="uk-UA" altLang="uk-UA" sz="1400" b="0" i="0" u="none" strike="noStrike" cap="none" normalizeH="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боксом.</a:t>
            </a:r>
            <a:r>
              <a:rPr kumimoji="0" lang="uk-UA" altLang="uk-UA" sz="1400" b="0" i="0" u="none" strike="noStrike" cap="none" normalizeH="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Протягом тижня в листопаді 2015-го ми чекали розподілу по навчальних центрах ЗСУ. Разом потрапили в “Десну”. Місяць тому випадкового побачилися у холі залізничного вокзалу нашого міста… Він давно хотів бути військовим, пішов на контракт у 10-ту гірсько-штурмову, майже рік відбув на передку. Був у хорошій формі, на плечі – якісно зроблене тату вовка. Знову з усмішкою, дивився з висоти і повз мене. Так і запам’ятався”.</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“Виникають запитання в голові, чому гинуть найкращі? Не маючи ще ні сім’ї, ні своїх дітей.  Чому він? Світлий, позитивний, спортивний і непитущий. Чому саме він? Душа болить і серце. В який час ми живемо…” – написав Дмитро Бур’ян.</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Поховали Антона в Черкасах. У зв’язку із загибеллю захисника України в місті було оголошено траур.</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
        <p:nvSpPr>
          <p:cNvPr id="5" name="Rectangle 5"/>
          <p:cNvSpPr>
            <a:spLocks noChangeArrowheads="1"/>
          </p:cNvSpPr>
          <p:nvPr/>
        </p:nvSpPr>
        <p:spPr bwMode="auto">
          <a:xfrm>
            <a:off x="400276" y="3347557"/>
            <a:ext cx="2057936" cy="7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b="1" i="0" u="none" strike="noStrike" cap="none" normalizeH="0" baseline="0" dirty="0" smtClean="0">
                <a:ln>
                  <a:noFill/>
                </a:ln>
                <a:effectLst/>
                <a:latin typeface="Times New Roman" panose="02020603050405020304" pitchFamily="18" charset="0"/>
                <a:cs typeface="Times New Roman" panose="02020603050405020304" pitchFamily="18" charset="0"/>
              </a:rPr>
              <a:t>Сергій Гаркуша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pic>
        <p:nvPicPr>
          <p:cNvPr id="11268" name="Picture 4" descr="https://novynarnia.com/wp-content/uploads/2018/12/Sergiy-Garkusha.jpg"/>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114085" y="3803790"/>
            <a:ext cx="2251545" cy="14207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3539474"/>
            <a:ext cx="12025108" cy="337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Сергій Гаркуша народився 11 вересня 1990 року в селі Валява Городищенського району на Черкащині.</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Зростав без батька – той помер, коли Сергієві було вісім років.</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Після закінчення школи працював будівельником у Києві, згодом — на цегельному заводі ПП “Агросвіт Валява” в рідному селі.</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У вересні 2016 року пішов на військову службу за контрактом до ЗСУ.</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Був солдатом, навідником кулеметного взводу 2-ї механізованої роти 1-го мехбатальйону 28 омбр.</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У цьому році контракт Сергія закінчився, але він продовжив його, хотів ще рік послужити разом зі своїм другом Олегом”, – </a:t>
            </a:r>
            <a:r>
              <a:rPr kumimoji="0" lang="uk-UA" altLang="uk-UA"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розповіла журналістам </a:t>
            </a:r>
            <a:r>
              <a:rPr kumimoji="0" lang="uk-UA" altLang="uk-UA"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сільська голова Валяви Людмила Лищенко.</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За її словами, Сергій Гаркуша був хорошою людиною, привітним, завжди готовим прийти на допомогу.</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Загинув Сергій </a:t>
            </a:r>
            <a:r>
              <a:rPr kumimoji="0" lang="uk-UA" altLang="uk-UA" sz="13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24 листопада</a:t>
            </a:r>
            <a:r>
              <a:rPr kumimoji="0" lang="uk-UA" altLang="uk-UA"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о 19:45 під час бойового чергування на ВОПі в районі міста Красногорівка на Донеччині. Причиною смерті </a:t>
            </a:r>
            <a:r>
              <a:rPr kumimoji="0" lang="uk-UA" altLang="uk-UA"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стало </a:t>
            </a:r>
            <a:r>
              <a:rPr kumimoji="0" lang="uk-UA" altLang="uk-UA"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смертельне осколкове поранення в живіт від кумулятивного пострілу із СПГ-9.</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uk-UA" altLang="uk-UA"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На Донецькому напрямку інтенсивність використання ворогом великокаліберних кулеметів, гранатометів та стрілецької зброї була досить високою. Зосереджений вогонь окупанти відкривали у районі Красногорівки. Об’єднані сили рішуче діяли на подавлення вогневих засобів противника. Під час бойових дій смертельного поранення зазнав один військовослужбовець Збройних сил України”, – розповів на брифінгу представник прес-центру ООС Олексій Жуганов.</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Помер Сергій на руках у бойового побратима й однокласника, з яким разом пішов до війська.</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Похований боєць у рідному селі Валява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3488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4748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100" b="1" i="0" u="none" strike="noStrike" cap="none" normalizeH="0" baseline="0" dirty="0" smtClean="0">
                <a:ln>
                  <a:noFill/>
                </a:ln>
                <a:solidFill>
                  <a:srgbClr val="333333"/>
                </a:solidFill>
                <a:effectLst/>
                <a:latin typeface="Ubuntu Condensed"/>
                <a:cs typeface="Times New Roman" panose="02020603050405020304" pitchFamily="18" charset="0"/>
              </a:rPr>
              <a:t>Сергій Данілейченко</a:t>
            </a:r>
            <a:endParaRPr kumimoji="0" lang="uk-UA" altLang="uk-UA"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pic>
        <p:nvPicPr>
          <p:cNvPr id="12289" name="Picture 1" descr="https://novynarnia.com/wp-content/uploads/2019/03/Sergiy-Danileychenko.jpg">
            <a:hlinkClick r:id="rId3"/>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256674" y="532810"/>
            <a:ext cx="1485900" cy="1276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37651" y="397634"/>
            <a:ext cx="1191669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Старший солдат, старший механік-водій 1-ї роти 8-го окремого гірсько-штурмового батальйону 10-ї окремої гірсько-штурмової 		бригади ЗСУ.</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Сергій Данілейченко народився 25 грудня 1990 року в селі Вербовець Катеринопільського району Черкаської області. Батько 		трагічно 	загинув, коли хлопчикові було два роки, згодом Сергій втратив і матір. Після смерті бабусі 16-річний юнак залишився 		з двома старшими сестрами і братом.</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Закінчивши 9-річну Вербовецьку школу, Сергій вступив до Тальянківського державного аграрного коледжу, здобув фах механіка.</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У травні 2015 року був призваний до Збройних сил, згодом підписав контракт.</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16 лютого 2019 року близько 23:00 окупанти обстріляли позиції 10 огшбр в районі селище Кримське Новоайдарського району Луганської області зі стрілецької зброї та міномета. Одна з ворожих куль обірвала життя Сергія.</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Поховали 28-річного воїна в рідному Вербовці.</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“Сергій був справжнім, сміливим чоловіком. Це велика втрата для нас усіх: для взводу, роти, батальйону, бригади… За час служби він отримав три нагороди. На жаль, ідуть найкращі. Нам його дуже не вистачатиме”, – сказав один з побратимів, які приїхали провести його в останню путь.</a:t>
            </a:r>
            <a:endPar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72190" y="3200884"/>
            <a:ext cx="3232936" cy="7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b="1" i="0" u="none" strike="noStrike" cap="none" normalizeH="0" baseline="0" dirty="0" smtClean="0">
                <a:ln>
                  <a:noFill/>
                </a:ln>
                <a:effectLst/>
                <a:latin typeface="Ubuntu Condensed"/>
                <a:cs typeface="Times New Roman" panose="02020603050405020304" pitchFamily="18" charset="0"/>
              </a:rPr>
              <a:t>Олександр Лінчевський</a:t>
            </a:r>
            <a:endParaRPr kumimoji="0" lang="uk-UA" altLang="uk-UA" sz="2000" b="1"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pic>
        <p:nvPicPr>
          <p:cNvPr id="1028" name="Picture 4" descr="https://novynarnia.com/wp-content/uploads/2019/10/Oleksandr-Linchevskiy.jpg"/>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256674" y="3797467"/>
            <a:ext cx="1666875" cy="11811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137651" y="3788781"/>
            <a:ext cx="1191669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Сашкові Лінчевському (у соцмережах він писався як Линчевський) був усього 21. Він народився 16 квітня 1998 року в селі 		Матусів Шполянського району Черкаської області, у багатодітній сім’ї.</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Закінчив Козацьке професійно-технічне училище, відслужив “строчку” — а дізнавшись, що батальйон їде в зону бойових дій, 		залишився служити далі, підписавши контракт на півтора року.</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Матрос, стрілець-помічник гранатометника десантно-штурмової роти 1-го батальйону морської піхоти </a:t>
            </a:r>
            <a:r>
              <a:rPr kumimoji="0" lang="uk-UA" altLang="uk-UA" sz="14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36-ї бригади морської 		піхоти ВМС ЗСУ</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імені Білинського.</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Як розповідають побратими, попри юний вік, Сашко користувався повагою й авторитетом, був сумлінним і відважним воїном, який дуже хотів удосконалюватися у військовій справі.</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11 вересня 2019 року близько 23:00 в районі села Павлопіль Волноваського району на півдні Донеччини Олександр отримав смертельне кульове поранення під час обстрілу українських позицій зі стрілецької зброї та крупнокаліберних кулеметів, яким російські найманці прикривали роботу свого снайпера. Намагаючись витягнути товариша з-під обстрілу, загинув і його побратим Микола Обуховський…</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Поховали Олександра Лінчевського в рідному Матусові.</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9570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167816" y="257944"/>
            <a:ext cx="10202780" cy="7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b="1" i="0" u="none" strike="noStrike" cap="none" normalizeH="0" baseline="0" dirty="0" smtClean="0">
                <a:ln>
                  <a:noFill/>
                </a:ln>
                <a:effectLst/>
                <a:latin typeface="Times New Roman" panose="02020603050405020304" pitchFamily="18" charset="0"/>
                <a:cs typeface="Times New Roman" panose="02020603050405020304" pitchFamily="18" charset="0"/>
              </a:rPr>
              <a:t>Олександр Бардалим “Бармалей”</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pic>
        <p:nvPicPr>
          <p:cNvPr id="4" name="Picture 1" descr="https://novynarnia.com/wp-content/uploads/2019/08/Oleksandr-Bardalim-536x675.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67816" y="887427"/>
            <a:ext cx="1366786" cy="17296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646482"/>
            <a:ext cx="12105374"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solidFill>
                  <a:srgbClr val="444444"/>
                </a:solidFill>
                <a:effectLst/>
                <a:ea typeface="Times New Roman" panose="02020603050405020304" pitchFamily="18" charset="0"/>
              </a:rPr>
              <a:t>		</a:t>
            </a:r>
            <a:r>
              <a:rPr lang="uk-UA" altLang="uk-UA" sz="1400" dirty="0">
                <a:latin typeface="Times New Roman" panose="02020603050405020304" pitchFamily="18" charset="0"/>
                <a:cs typeface="Times New Roman" panose="02020603050405020304" pitchFamily="18" charset="0"/>
              </a:rPr>
              <a:t>33-річному старшині Олександру до завершення контракту залишалося 20 днів. На фронті він перебував з 2015-го: спершу як 			мобілізований, а далі залишився в рідній 24-й бригаді вже контрактником.</a:t>
            </a:r>
          </a:p>
          <a:p>
            <a:pPr marL="0" marR="0" lvl="0" indent="0" algn="just" defTabSz="914400" rtl="0" eaLnBrk="0" fontAlgn="base" latinLnBrk="0" hangingPunct="0">
              <a:lnSpc>
                <a:spcPct val="100000"/>
              </a:lnSpc>
              <a:spcBef>
                <a:spcPct val="0"/>
              </a:spcBef>
              <a:spcAft>
                <a:spcPct val="0"/>
              </a:spcAft>
              <a:buClrTx/>
              <a:buSzTx/>
              <a:buFontTx/>
              <a:buNone/>
              <a:tabLst/>
            </a:pPr>
            <a:r>
              <a:rPr lang="uk-UA" altLang="uk-UA" sz="1400" dirty="0">
                <a:latin typeface="Times New Roman" panose="02020603050405020304" pitchFamily="18" charset="0"/>
                <a:cs typeface="Times New Roman" panose="02020603050405020304" pitchFamily="18" charset="0"/>
              </a:rPr>
              <a:t>		Планував повернутися в рідний Корсунь до сім’ї, де так чекав тата шестирічний син, і піти служити у місцевий 			</a:t>
            </a:r>
            <a:r>
              <a:rPr lang="uk-UA" altLang="uk-UA" sz="1400" dirty="0" smtClean="0">
                <a:latin typeface="Times New Roman" panose="02020603050405020304" pitchFamily="18" charset="0"/>
                <a:cs typeface="Times New Roman" panose="02020603050405020304" pitchFamily="18" charset="0"/>
              </a:rPr>
              <a:t>	військкомат</a:t>
            </a:r>
            <a:r>
              <a:rPr lang="uk-UA" altLang="uk-UA" sz="1400" dirty="0">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lang="uk-UA" altLang="uk-UA" sz="1400" dirty="0">
                <a:latin typeface="Times New Roman" panose="02020603050405020304" pitchFamily="18" charset="0"/>
                <a:cs typeface="Times New Roman" panose="02020603050405020304" pitchFamily="18" charset="0"/>
              </a:rPr>
              <a:t>		Олександр Бардалим народився в Корсуні-Шевченківському Черкаської області 13 лютого 1986 року. Закінчив ПТУ, 			</a:t>
            </a:r>
            <a:r>
              <a:rPr lang="uk-UA" altLang="uk-UA" sz="1400" dirty="0" smtClean="0">
                <a:latin typeface="Times New Roman" panose="02020603050405020304" pitchFamily="18" charset="0"/>
                <a:cs typeface="Times New Roman" panose="02020603050405020304" pitchFamily="18" charset="0"/>
              </a:rPr>
              <a:t>	ставши </a:t>
            </a:r>
            <a:r>
              <a:rPr lang="uk-UA" altLang="uk-UA" sz="1400" dirty="0">
                <a:latin typeface="Times New Roman" panose="02020603050405020304" pitchFamily="18" charset="0"/>
                <a:cs typeface="Times New Roman" panose="02020603050405020304" pitchFamily="18" charset="0"/>
              </a:rPr>
              <a:t>водієм. Відслужив строкову в “Десні”.</a:t>
            </a:r>
          </a:p>
          <a:p>
            <a:pPr marL="0" marR="0" lvl="0" indent="0" algn="just" defTabSz="914400" rtl="0" eaLnBrk="0" fontAlgn="base" latinLnBrk="0" hangingPunct="0">
              <a:lnSpc>
                <a:spcPct val="100000"/>
              </a:lnSpc>
              <a:spcBef>
                <a:spcPct val="0"/>
              </a:spcBef>
              <a:spcAft>
                <a:spcPct val="0"/>
              </a:spcAft>
              <a:buClrTx/>
              <a:buSzTx/>
              <a:buFontTx/>
              <a:buNone/>
              <a:tabLst/>
            </a:pPr>
            <a:r>
              <a:rPr lang="uk-UA" altLang="uk-UA" sz="1400" dirty="0">
                <a:latin typeface="Times New Roman" panose="02020603050405020304" pitchFamily="18" charset="0"/>
                <a:cs typeface="Times New Roman" panose="02020603050405020304" pitchFamily="18" charset="0"/>
              </a:rPr>
              <a:t>		Під час роботи заочно отримував вищу освіту в Уманському національному університеті садівництва. Мав різні хобі — 			</a:t>
            </a:r>
            <a:r>
              <a:rPr lang="uk-UA" altLang="uk-UA" sz="1400" dirty="0" smtClean="0">
                <a:latin typeface="Times New Roman" panose="02020603050405020304" pitchFamily="18" charset="0"/>
                <a:cs typeface="Times New Roman" panose="02020603050405020304" pitchFamily="18" charset="0"/>
              </a:rPr>
              <a:t>	техніка</a:t>
            </a:r>
            <a:r>
              <a:rPr lang="uk-UA" altLang="uk-UA" sz="1400" dirty="0">
                <a:latin typeface="Times New Roman" panose="02020603050405020304" pitchFamily="18" charset="0"/>
                <a:cs typeface="Times New Roman" panose="02020603050405020304" pitchFamily="18" charset="0"/>
              </a:rPr>
              <a:t>, фотографування, спостереження за природою. Але мобілізація в квітні 2015 року внесла значні корективи в 			</a:t>
            </a:r>
            <a:r>
              <a:rPr lang="uk-UA" altLang="uk-UA" sz="1400" dirty="0" smtClean="0">
                <a:latin typeface="Times New Roman" panose="02020603050405020304" pitchFamily="18" charset="0"/>
                <a:cs typeface="Times New Roman" panose="02020603050405020304" pitchFamily="18" charset="0"/>
              </a:rPr>
              <a:t>	усталений </a:t>
            </a:r>
            <a:r>
              <a:rPr lang="uk-UA" altLang="uk-UA" sz="1400" dirty="0">
                <a:latin typeface="Times New Roman" panose="02020603050405020304" pitchFamily="18" charset="0"/>
                <a:cs typeface="Times New Roman" panose="02020603050405020304" pitchFamily="18" charset="0"/>
              </a:rPr>
              <a:t>хід життя.</a:t>
            </a:r>
          </a:p>
          <a:p>
            <a:pPr marL="0" marR="0" lvl="0" indent="0" algn="just" defTabSz="914400" rtl="0" eaLnBrk="0" fontAlgn="base" latinLnBrk="0" hangingPunct="0">
              <a:lnSpc>
                <a:spcPct val="100000"/>
              </a:lnSpc>
              <a:spcBef>
                <a:spcPct val="0"/>
              </a:spcBef>
              <a:spcAft>
                <a:spcPct val="0"/>
              </a:spcAft>
              <a:buClrTx/>
              <a:buSzTx/>
              <a:buFontTx/>
              <a:buNone/>
              <a:tabLst/>
            </a:pPr>
            <a:r>
              <a:rPr lang="uk-UA" altLang="uk-UA" sz="1400" dirty="0">
                <a:latin typeface="Times New Roman" panose="02020603050405020304" pitchFamily="18" charset="0"/>
                <a:cs typeface="Times New Roman" panose="02020603050405020304" pitchFamily="18" charset="0"/>
              </a:rPr>
              <a:t>Військову службу старшина “Бармалей” (мабуть, зовні трохи схожий, чи то просто прізвище подібне) завершував на посаді командира 2-го взводу 2-ї роти мотопіхотного батальйону 24 омбр імені короля Данила.</a:t>
            </a:r>
          </a:p>
          <a:p>
            <a:pPr marL="0" marR="0" lvl="0" indent="0" algn="just" defTabSz="914400" rtl="0" eaLnBrk="0" fontAlgn="base" latinLnBrk="0" hangingPunct="0">
              <a:lnSpc>
                <a:spcPct val="100000"/>
              </a:lnSpc>
              <a:spcBef>
                <a:spcPct val="0"/>
              </a:spcBef>
              <a:spcAft>
                <a:spcPct val="0"/>
              </a:spcAft>
              <a:buClrTx/>
              <a:buSzTx/>
              <a:buFontTx/>
              <a:buNone/>
              <a:tabLst/>
            </a:pPr>
            <a:r>
              <a:rPr lang="uk-UA" altLang="uk-UA" sz="1400" dirty="0">
                <a:latin typeface="Times New Roman" panose="02020603050405020304" pitchFamily="18" charset="0"/>
                <a:cs typeface="Times New Roman" panose="02020603050405020304" pitchFamily="18" charset="0"/>
              </a:rPr>
              <a:t>Близько 17-ї години 19 липня йому повідомили про тяжке поранення солдата Романа Джерелейка, який стікав кров’ю після влучання снайпера.</a:t>
            </a:r>
          </a:p>
          <a:p>
            <a:pPr marL="0" marR="0" lvl="0" indent="0" algn="just" defTabSz="914400" rtl="0" eaLnBrk="0" fontAlgn="base" latinLnBrk="0" hangingPunct="0">
              <a:lnSpc>
                <a:spcPct val="100000"/>
              </a:lnSpc>
              <a:spcBef>
                <a:spcPct val="0"/>
              </a:spcBef>
              <a:spcAft>
                <a:spcPct val="0"/>
              </a:spcAft>
              <a:buClrTx/>
              <a:buSzTx/>
              <a:buFontTx/>
              <a:buNone/>
              <a:tabLst/>
            </a:pPr>
            <a:r>
              <a:rPr lang="uk-UA" altLang="uk-UA" sz="1400" dirty="0">
                <a:latin typeface="Times New Roman" panose="02020603050405020304" pitchFamily="18" charset="0"/>
                <a:cs typeface="Times New Roman" panose="02020603050405020304" pitchFamily="18" charset="0"/>
              </a:rPr>
              <a:t>“Діяти треба було блискавично, тож командир підрозділу, який із чотирма іншими бійцями мерщій прибігли на допомогу, прийняв рішення – негайно проводити евакуацію із червоної зони. Підбіг Бармалейка, каже: тобі буде важко – ти забирай свою аптечку”, – розповіла “ТСН” бойовий медик з позивним “Альона”.</a:t>
            </a:r>
          </a:p>
          <a:p>
            <a:pPr marL="0" marR="0" lvl="0" indent="0" algn="just" defTabSz="914400" rtl="0" eaLnBrk="0" fontAlgn="base" latinLnBrk="0" hangingPunct="0">
              <a:lnSpc>
                <a:spcPct val="100000"/>
              </a:lnSpc>
              <a:spcBef>
                <a:spcPct val="0"/>
              </a:spcBef>
              <a:spcAft>
                <a:spcPct val="0"/>
              </a:spcAft>
              <a:buClrTx/>
              <a:buSzTx/>
              <a:buFontTx/>
              <a:buNone/>
              <a:tabLst/>
            </a:pPr>
            <a:r>
              <a:rPr lang="uk-UA" altLang="uk-UA" sz="1400" dirty="0">
                <a:latin typeface="Times New Roman" panose="02020603050405020304" pitchFamily="18" charset="0"/>
                <a:cs typeface="Times New Roman" panose="02020603050405020304" pitchFamily="18" charset="0"/>
              </a:rPr>
              <a:t>СТАРШИНА БАРДАЛИМ ВИХОПИВ У НЕЇ НОШІ З ПОРАНЕНИМ І ЗМУСИВ ПОВЕРНУТИСЯ ПО СУМКУ, ЙМОВІРНО, ВРЯТУВАВШИ ДІВЧИНІ ЖИТТЯ.</a:t>
            </a:r>
          </a:p>
          <a:p>
            <a:pPr marL="0" marR="0" lvl="0" indent="0" algn="just" defTabSz="914400" rtl="0" eaLnBrk="0" fontAlgn="base" latinLnBrk="0" hangingPunct="0">
              <a:lnSpc>
                <a:spcPct val="100000"/>
              </a:lnSpc>
              <a:spcBef>
                <a:spcPct val="0"/>
              </a:spcBef>
              <a:spcAft>
                <a:spcPct val="0"/>
              </a:spcAft>
              <a:buClrTx/>
              <a:buSzTx/>
              <a:buFontTx/>
              <a:buNone/>
              <a:tabLst/>
            </a:pPr>
            <a:r>
              <a:rPr lang="uk-UA" altLang="uk-UA" sz="1400" dirty="0">
                <a:latin typeface="Times New Roman" panose="02020603050405020304" pitchFamily="18" charset="0"/>
                <a:cs typeface="Times New Roman" panose="02020603050405020304" pitchFamily="18" charset="0"/>
              </a:rPr>
              <a:t>Адже коли четверо побратимів уже несли ноші з тяжко пораненим Романом, снайпер вистрелив знову. Що куля влучила в Олександра, бійці спершу навіть не зрозуміли.</a:t>
            </a:r>
          </a:p>
          <a:p>
            <a:pPr marL="0" marR="0" lvl="0" indent="0" algn="just" defTabSz="914400" rtl="0" eaLnBrk="0" fontAlgn="base" latinLnBrk="0" hangingPunct="0">
              <a:lnSpc>
                <a:spcPct val="100000"/>
              </a:lnSpc>
              <a:spcBef>
                <a:spcPct val="0"/>
              </a:spcBef>
              <a:spcAft>
                <a:spcPct val="0"/>
              </a:spcAft>
              <a:buClrTx/>
              <a:buSzTx/>
              <a:buFontTx/>
              <a:buNone/>
              <a:tabLst/>
            </a:pPr>
            <a:r>
              <a:rPr lang="uk-UA" altLang="uk-UA" sz="1400" dirty="0">
                <a:latin typeface="Times New Roman" panose="02020603050405020304" pitchFamily="18" charset="0"/>
                <a:cs typeface="Times New Roman" panose="02020603050405020304" pitchFamily="18" charset="0"/>
              </a:rPr>
              <a:t>“Він просто повернувся, останні слова його були: «Рома!». І він на мене впав. Ну, я його зловив на руки”, – розповів боєць із позивним “Гроза”.</a:t>
            </a:r>
          </a:p>
          <a:p>
            <a:pPr marL="0" marR="0" lvl="0" indent="0" algn="just" defTabSz="914400" rtl="0" eaLnBrk="0" fontAlgn="base" latinLnBrk="0" hangingPunct="0">
              <a:lnSpc>
                <a:spcPct val="100000"/>
              </a:lnSpc>
              <a:spcBef>
                <a:spcPct val="0"/>
              </a:spcBef>
              <a:spcAft>
                <a:spcPct val="0"/>
              </a:spcAft>
              <a:buClrTx/>
              <a:buSzTx/>
              <a:buFontTx/>
              <a:buNone/>
              <a:tabLst/>
            </a:pPr>
            <a:r>
              <a:rPr lang="uk-UA" altLang="uk-UA" sz="1400" dirty="0">
                <a:latin typeface="Times New Roman" panose="02020603050405020304" pitchFamily="18" charset="0"/>
                <a:cs typeface="Times New Roman" panose="02020603050405020304" pitchFamily="18" charset="0"/>
              </a:rPr>
              <a:t>Старшина </a:t>
            </a:r>
            <a:r>
              <a:rPr lang="uk-UA" altLang="uk-UA" sz="1400" dirty="0">
                <a:latin typeface="Times New Roman" panose="02020603050405020304" pitchFamily="18" charset="0"/>
                <a:cs typeface="Times New Roman" panose="02020603050405020304" pitchFamily="18" charset="0"/>
                <a:hlinkClick r:id="rId5"/>
              </a:rPr>
              <a:t>помер</a:t>
            </a:r>
            <a:r>
              <a:rPr lang="uk-UA" altLang="uk-UA" sz="1400" dirty="0">
                <a:latin typeface="Times New Roman" panose="02020603050405020304" pitchFamily="18" charset="0"/>
                <a:cs typeface="Times New Roman" panose="02020603050405020304" pitchFamily="18" charset="0"/>
              </a:rPr>
              <a:t> майже миттєво – великокаліберна снайперська куля перебила артерію.</a:t>
            </a:r>
          </a:p>
          <a:p>
            <a:pPr marL="0" marR="0" lvl="0" indent="0" algn="just" defTabSz="914400" rtl="0" eaLnBrk="0" fontAlgn="base" latinLnBrk="0" hangingPunct="0">
              <a:lnSpc>
                <a:spcPct val="100000"/>
              </a:lnSpc>
              <a:spcBef>
                <a:spcPct val="0"/>
              </a:spcBef>
              <a:spcAft>
                <a:spcPct val="0"/>
              </a:spcAft>
              <a:buClrTx/>
              <a:buSzTx/>
              <a:buFontTx/>
              <a:buNone/>
              <a:tabLst/>
            </a:pPr>
            <a:r>
              <a:rPr lang="uk-UA" altLang="uk-UA" sz="1400" dirty="0">
                <a:latin typeface="Times New Roman" panose="02020603050405020304" pitchFamily="18" charset="0"/>
                <a:cs typeface="Times New Roman" panose="02020603050405020304" pitchFamily="18" charset="0"/>
              </a:rPr>
              <a:t>Бармалей просто не міг не прийти на допомогу, кажуть побратими. Він був дуже добрий, принциповий і користувався безумовним авторитетом у бійців.</a:t>
            </a:r>
          </a:p>
          <a:p>
            <a:pPr marL="0" marR="0" lvl="0" indent="0" algn="just" defTabSz="914400" rtl="0" eaLnBrk="0" fontAlgn="base" latinLnBrk="0" hangingPunct="0">
              <a:lnSpc>
                <a:spcPct val="100000"/>
              </a:lnSpc>
              <a:spcBef>
                <a:spcPct val="0"/>
              </a:spcBef>
              <a:spcAft>
                <a:spcPct val="0"/>
              </a:spcAft>
              <a:buClrTx/>
              <a:buSzTx/>
              <a:buFontTx/>
              <a:buNone/>
              <a:tabLst/>
            </a:pPr>
            <a:r>
              <a:rPr lang="uk-UA" altLang="uk-UA" sz="1400" dirty="0">
                <a:latin typeface="Times New Roman" panose="02020603050405020304" pitchFamily="18" charset="0"/>
                <a:cs typeface="Times New Roman" panose="02020603050405020304" pitchFamily="18" charset="0"/>
              </a:rPr>
              <a:t>Поховали Олександра Бардалима в Корсуні-Шевченківському.</a:t>
            </a:r>
          </a:p>
        </p:txBody>
      </p:sp>
    </p:spTree>
    <p:extLst>
      <p:ext uri="{BB962C8B-B14F-4D97-AF65-F5344CB8AC3E}">
        <p14:creationId xmlns:p14="http://schemas.microsoft.com/office/powerpoint/2010/main" val="1005154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8928" y="1071716"/>
            <a:ext cx="10815484" cy="2507225"/>
          </a:xfrm>
          <a:ln w="3175">
            <a:noFill/>
          </a:ln>
          <a:effectLst>
            <a:innerShdw blurRad="63500" dist="50800" dir="2700000">
              <a:prstClr val="black">
                <a:alpha val="50000"/>
              </a:prstClr>
            </a:innerShdw>
          </a:effectLst>
        </p:spPr>
        <p:txBody>
          <a:bodyPr>
            <a:normAutofit fontScale="90000"/>
          </a:bodyPr>
          <a:lstStyle/>
          <a:p>
            <a:pPr lvl="0" algn="ctr">
              <a:lnSpc>
                <a:spcPct val="150000"/>
              </a:lnSpc>
            </a:pPr>
            <a:r>
              <a:rPr lang="uk-UA" sz="2400" dirty="0" smtClean="0">
                <a:latin typeface="Times New Roman" panose="02020603050405020304" pitchFamily="18" charset="0"/>
                <a:cs typeface="Times New Roman" panose="02020603050405020304" pitchFamily="18" charset="0"/>
              </a:rPr>
              <a:t>Мета: </a:t>
            </a:r>
            <a:br>
              <a:rPr lang="uk-UA" sz="2400" dirty="0" smtClean="0">
                <a:latin typeface="Times New Roman" panose="02020603050405020304" pitchFamily="18" charset="0"/>
                <a:cs typeface="Times New Roman" panose="02020603050405020304" pitchFamily="18" charset="0"/>
              </a:rPr>
            </a:br>
            <a:r>
              <a:rPr lang="uk-UA" sz="2400" b="1" dirty="0" smtClean="0">
                <a:latin typeface="Times New Roman" panose="02020603050405020304" pitchFamily="18" charset="0"/>
                <a:cs typeface="Times New Roman" panose="02020603050405020304" pitchFamily="18" charset="0"/>
              </a:rPr>
              <a:t>–</a:t>
            </a:r>
            <a:r>
              <a:rPr lang="uk-UA" sz="2400" dirty="0" smtClean="0">
                <a:latin typeface="Times New Roman" panose="02020603050405020304" pitchFamily="18" charset="0"/>
                <a:cs typeface="Times New Roman" panose="02020603050405020304" pitchFamily="18" charset="0"/>
              </a:rPr>
              <a:t> підвищення </a:t>
            </a:r>
            <a:r>
              <a:rPr lang="uk-UA" sz="2400" dirty="0">
                <a:latin typeface="Times New Roman" panose="02020603050405020304" pitchFamily="18" charset="0"/>
                <a:cs typeface="Times New Roman" panose="02020603050405020304" pitchFamily="18" charset="0"/>
              </a:rPr>
              <a:t>престижу військової служби, а звідси – культивування ставлення до солдата як до захисника вітчизни, героя</a:t>
            </a:r>
            <a:r>
              <a:rPr lang="uk-UA" sz="2400" dirty="0" smtClean="0">
                <a:latin typeface="Times New Roman" panose="02020603050405020304" pitchFamily="18" charset="0"/>
                <a:cs typeface="Times New Roman" panose="02020603050405020304" pitchFamily="18" charset="0"/>
              </a:rPr>
              <a:t>;</a:t>
            </a:r>
            <a:br>
              <a:rPr lang="uk-UA" sz="2400" dirty="0" smtClean="0">
                <a:latin typeface="Times New Roman" panose="02020603050405020304" pitchFamily="18" charset="0"/>
                <a:cs typeface="Times New Roman" panose="02020603050405020304" pitchFamily="18" charset="0"/>
              </a:rPr>
            </a:br>
            <a:r>
              <a:rPr lang="uk-UA" sz="2400" b="1" dirty="0">
                <a:latin typeface="Times New Roman" panose="02020603050405020304" pitchFamily="18" charset="0"/>
                <a:cs typeface="Times New Roman" panose="02020603050405020304" pitchFamily="18" charset="0"/>
              </a:rPr>
              <a:t>–</a:t>
            </a:r>
            <a:r>
              <a:rPr lang="uk-UA" sz="2400" dirty="0" smtClean="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усвідомлення взаємозв’язку між індивідуальною свободою, правами людини та її патріотичною </a:t>
            </a:r>
            <a:r>
              <a:rPr lang="uk-UA" sz="2400" dirty="0" smtClean="0">
                <a:latin typeface="Times New Roman" panose="02020603050405020304" pitchFamily="18" charset="0"/>
                <a:cs typeface="Times New Roman" panose="02020603050405020304" pitchFamily="18" charset="0"/>
              </a:rPr>
              <a:t>відповідальністю.</a:t>
            </a:r>
            <a:br>
              <a:rPr lang="uk-UA" sz="2400" dirty="0" smtClean="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endParaRPr lang="uk-UA" sz="2400" b="1" cap="none" spc="0" dirty="0">
              <a:ln w="38100">
                <a:solidFill>
                  <a:srgbClr val="FFFF00"/>
                </a:solidFill>
                <a:prstDash val="solid"/>
              </a:ln>
              <a:solidFill>
                <a:srgbClr val="00206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0340" y="3318666"/>
            <a:ext cx="5431879" cy="3426263"/>
          </a:xfrm>
          <a:prstGeom prst="rect">
            <a:avLst/>
          </a:prstGeom>
          <a:ln>
            <a:noFill/>
          </a:ln>
          <a:effectLst>
            <a:softEdge rad="112500"/>
          </a:effectLst>
        </p:spPr>
      </p:pic>
    </p:spTree>
    <p:extLst>
      <p:ext uri="{BB962C8B-B14F-4D97-AF65-F5344CB8AC3E}">
        <p14:creationId xmlns:p14="http://schemas.microsoft.com/office/powerpoint/2010/main" val="2509283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9603"/>
            <a:ext cx="2568139" cy="7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b="1"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Олександр Грицаюк</a:t>
            </a:r>
            <a:endParaRPr kumimoji="0" lang="uk-UA" altLang="uk-UA"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pic>
        <p:nvPicPr>
          <p:cNvPr id="3073" name="Picture 1" descr="https://novynarnia.com/wp-content/uploads/2019/10/Oleksandr-Gritsayuk.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16567" y="561473"/>
            <a:ext cx="1278277" cy="18641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349478"/>
            <a:ext cx="11897384"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47-річний </a:t>
            </a:r>
            <a:r>
              <a:rPr lang="uk-UA" altLang="uk-UA" sz="1400" dirty="0">
                <a:latin typeface="Times New Roman" panose="02020603050405020304" pitchFamily="18" charset="0"/>
                <a:cs typeface="Times New Roman" panose="02020603050405020304" pitchFamily="18" charset="0"/>
              </a:rPr>
              <a:t>боєць 24-ї окремої механізованої бригади ЗСУ імені короля Данила сержант Олександр Грицаюк отримав </a:t>
            </a:r>
            <a:r>
              <a:rPr lang="uk-UA" altLang="uk-UA" sz="1400" dirty="0" smtClean="0">
                <a:latin typeface="Times New Roman" panose="02020603050405020304" pitchFamily="18" charset="0"/>
                <a:cs typeface="Times New Roman" panose="02020603050405020304" pitchFamily="18" charset="0"/>
              </a:rPr>
              <a:t>мінно-		вибухове </a:t>
            </a:r>
            <a:r>
              <a:rPr lang="uk-UA" altLang="uk-UA" sz="1400" dirty="0">
                <a:latin typeface="Times New Roman" panose="02020603050405020304" pitchFamily="18" charset="0"/>
                <a:cs typeface="Times New Roman" panose="02020603050405020304" pitchFamily="18" charset="0"/>
              </a:rPr>
              <a:t>поранення, яке стало для нього смертельним, ще 25 серпня 2019 року під Мар’їнкою на Донеччині. Лікарі </a:t>
            </a:r>
            <a:r>
              <a:rPr lang="uk-UA" altLang="uk-UA" sz="1400" dirty="0" smtClean="0">
                <a:latin typeface="Times New Roman" panose="02020603050405020304" pitchFamily="18" charset="0"/>
                <a:cs typeface="Times New Roman" panose="02020603050405020304" pitchFamily="18" charset="0"/>
              </a:rPr>
              <a:t>			Дніпропетровської </a:t>
            </a:r>
            <a:r>
              <a:rPr lang="uk-UA" altLang="uk-UA" sz="1400" dirty="0">
                <a:latin typeface="Times New Roman" panose="02020603050405020304" pitchFamily="18" charset="0"/>
                <a:cs typeface="Times New Roman" panose="02020603050405020304" pitchFamily="18" charset="0"/>
              </a:rPr>
              <a:t>обласної лікарні ім. Мечникова зробили все можливе, але відкрите проникаюче поранення живота, </a:t>
            </a:r>
            <a:r>
              <a:rPr lang="uk-UA" altLang="uk-UA" sz="1400" dirty="0" smtClean="0">
                <a:latin typeface="Times New Roman" panose="02020603050405020304" pitchFamily="18" charset="0"/>
                <a:cs typeface="Times New Roman" panose="02020603050405020304" pitchFamily="18" charset="0"/>
              </a:rPr>
              <a:t>			пошкоджений </a:t>
            </a:r>
            <a:r>
              <a:rPr lang="uk-UA" altLang="uk-UA" sz="1400" dirty="0">
                <a:latin typeface="Times New Roman" panose="02020603050405020304" pitchFamily="18" charset="0"/>
                <a:cs typeface="Times New Roman" panose="02020603050405020304" pitchFamily="18" charset="0"/>
              </a:rPr>
              <a:t>кишківник, множинні поранення кінцівок і тулуба не залишили воїнові з Черкащини шансів на життя.</a:t>
            </a:r>
          </a:p>
          <a:p>
            <a:pPr marL="0" marR="0" lvl="0" indent="0" algn="just"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Олександр</a:t>
            </a:r>
            <a:r>
              <a:rPr lang="uk-UA" altLang="uk-UA" sz="1400" dirty="0">
                <a:latin typeface="Times New Roman" panose="02020603050405020304" pitchFamily="18" charset="0"/>
                <a:cs typeface="Times New Roman" panose="02020603050405020304" pitchFamily="18" charset="0"/>
              </a:rPr>
              <a:t> </a:t>
            </a:r>
            <a:r>
              <a:rPr lang="uk-UA" altLang="uk-UA" sz="1400" dirty="0">
                <a:latin typeface="Times New Roman" panose="02020603050405020304" pitchFamily="18" charset="0"/>
                <a:cs typeface="Times New Roman" panose="02020603050405020304" pitchFamily="18" charset="0"/>
                <a:hlinkClick r:id="rId5"/>
              </a:rPr>
              <a:t>помер</a:t>
            </a:r>
            <a:r>
              <a:rPr lang="uk-UA" altLang="uk-UA" sz="1400" dirty="0">
                <a:latin typeface="Times New Roman" panose="02020603050405020304" pitchFamily="18" charset="0"/>
                <a:cs typeface="Times New Roman" panose="02020603050405020304" pitchFamily="18" charset="0"/>
              </a:rPr>
              <a:t> через тиждень, 1 вересня, відкривши сумний мартиролог першого місяця осені. І закривши довгий мартиролог </a:t>
            </a:r>
            <a:r>
              <a:rPr lang="uk-UA" altLang="uk-UA" sz="1400" dirty="0" smtClean="0">
                <a:latin typeface="Times New Roman" panose="02020603050405020304" pitchFamily="18" charset="0"/>
                <a:cs typeface="Times New Roman" panose="02020603050405020304" pitchFamily="18" charset="0"/>
              </a:rPr>
              <a:t>		втрат </a:t>
            </a:r>
            <a:r>
              <a:rPr lang="uk-UA" altLang="uk-UA" sz="1400" dirty="0">
                <a:latin typeface="Times New Roman" panose="02020603050405020304" pitchFamily="18" charset="0"/>
                <a:cs typeface="Times New Roman" panose="02020603050405020304" pitchFamily="18" charset="0"/>
              </a:rPr>
              <a:t>“королівської” бригади, яка понад півроку воювала під Мар’їнкою.</a:t>
            </a:r>
          </a:p>
          <a:p>
            <a:pPr marL="0" marR="0" lvl="0" indent="0" algn="just"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a:t>
            </a:r>
            <a:r>
              <a:rPr lang="uk-UA" altLang="uk-UA" sz="1400" dirty="0">
                <a:latin typeface="Times New Roman" panose="02020603050405020304" pitchFamily="18" charset="0"/>
                <a:cs typeface="Times New Roman" panose="02020603050405020304" pitchFamily="18" charset="0"/>
              </a:rPr>
              <a:t>Це була дуже товариська і позитивна людина… Надійний друг та побратим, який хотів і вмів воювати. В колективі користувався </a:t>
            </a:r>
            <a:r>
              <a:rPr lang="uk-UA" altLang="uk-UA" sz="1400" dirty="0" smtClean="0">
                <a:latin typeface="Times New Roman" panose="02020603050405020304" pitchFamily="18" charset="0"/>
                <a:cs typeface="Times New Roman" panose="02020603050405020304" pitchFamily="18" charset="0"/>
              </a:rPr>
              <a:t>		неабияким </a:t>
            </a:r>
            <a:r>
              <a:rPr lang="uk-UA" altLang="uk-UA" sz="1400" dirty="0">
                <a:latin typeface="Times New Roman" panose="02020603050405020304" pitchFamily="18" charset="0"/>
                <a:cs typeface="Times New Roman" panose="02020603050405020304" pitchFamily="18" charset="0"/>
              </a:rPr>
              <a:t>авторитетом, а до служби ставився відповідально і сумлінно”, – таким згадують сержанта Грицаюка товариші з </a:t>
            </a:r>
            <a:r>
              <a:rPr lang="uk-UA" altLang="uk-UA" sz="1400" dirty="0" smtClean="0">
                <a:latin typeface="Times New Roman" panose="02020603050405020304" pitchFamily="18" charset="0"/>
                <a:cs typeface="Times New Roman" panose="02020603050405020304" pitchFamily="18" charset="0"/>
              </a:rPr>
              <a:t>		“</a:t>
            </a:r>
            <a:r>
              <a:rPr lang="uk-UA" altLang="uk-UA" sz="1400" dirty="0">
                <a:latin typeface="Times New Roman" panose="02020603050405020304" pitchFamily="18" charset="0"/>
                <a:cs typeface="Times New Roman" panose="02020603050405020304" pitchFamily="18" charset="0"/>
              </a:rPr>
              <a:t>двадцять четвірки”.</a:t>
            </a:r>
          </a:p>
          <a:p>
            <a:pPr marL="0" marR="0" lvl="0" indent="0" algn="just"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Олександр </a:t>
            </a:r>
            <a:r>
              <a:rPr lang="uk-UA" altLang="uk-UA" sz="1400" dirty="0">
                <a:latin typeface="Times New Roman" panose="02020603050405020304" pitchFamily="18" charset="0"/>
                <a:cs typeface="Times New Roman" panose="02020603050405020304" pitchFamily="18" charset="0"/>
              </a:rPr>
              <a:t>Грицаюк народився 7 листопада 1971 року в селі Сарни Монастирищенського району Черкаської області. Мешкав у сусідньому місті Христинівка.</a:t>
            </a:r>
          </a:p>
          <a:p>
            <a:pPr marL="0" marR="0" lvl="0" indent="0" algn="just" defTabSz="914400" rtl="0" eaLnBrk="0" fontAlgn="base" latinLnBrk="0" hangingPunct="0">
              <a:lnSpc>
                <a:spcPct val="100000"/>
              </a:lnSpc>
              <a:spcBef>
                <a:spcPct val="0"/>
              </a:spcBef>
              <a:spcAft>
                <a:spcPct val="0"/>
              </a:spcAft>
              <a:buClrTx/>
              <a:buSzTx/>
              <a:buFontTx/>
              <a:buNone/>
              <a:tabLst/>
            </a:pPr>
            <a:r>
              <a:rPr lang="uk-UA" altLang="uk-UA" sz="1400" dirty="0">
                <a:latin typeface="Times New Roman" panose="02020603050405020304" pitchFamily="18" charset="0"/>
                <a:cs typeface="Times New Roman" panose="02020603050405020304" pitchFamily="18" charset="0"/>
              </a:rPr>
              <a:t>У 1989 році здобув спеціальність електромеханіка, кваліфікацію машиніста пересувної електростанції, згодом, у 2002-му, отримав ще одну кваліфікацію — тракториста-машиніста.</a:t>
            </a:r>
          </a:p>
          <a:p>
            <a:pPr marL="0" marR="0" lvl="0" indent="0" algn="just" defTabSz="914400" rtl="0" eaLnBrk="0" fontAlgn="base" latinLnBrk="0" hangingPunct="0">
              <a:lnSpc>
                <a:spcPct val="100000"/>
              </a:lnSpc>
              <a:spcBef>
                <a:spcPct val="0"/>
              </a:spcBef>
              <a:spcAft>
                <a:spcPct val="0"/>
              </a:spcAft>
              <a:buClrTx/>
              <a:buSzTx/>
              <a:buFontTx/>
              <a:buNone/>
              <a:tabLst/>
            </a:pPr>
            <a:r>
              <a:rPr lang="uk-UA" altLang="uk-UA" sz="1400" dirty="0">
                <a:latin typeface="Times New Roman" panose="02020603050405020304" pitchFamily="18" charset="0"/>
                <a:cs typeface="Times New Roman" panose="02020603050405020304" pitchFamily="18" charset="0"/>
              </a:rPr>
              <a:t>Строкова служба в армії припала на останні два роки існування СРСР.</a:t>
            </a:r>
          </a:p>
          <a:p>
            <a:pPr marL="0" marR="0" lvl="0" indent="0" algn="just" defTabSz="914400" rtl="0" eaLnBrk="0" fontAlgn="base" latinLnBrk="0" hangingPunct="0">
              <a:lnSpc>
                <a:spcPct val="100000"/>
              </a:lnSpc>
              <a:spcBef>
                <a:spcPct val="0"/>
              </a:spcBef>
              <a:spcAft>
                <a:spcPct val="0"/>
              </a:spcAft>
              <a:buClrTx/>
              <a:buSzTx/>
              <a:buFontTx/>
              <a:buNone/>
              <a:tabLst/>
            </a:pPr>
            <a:r>
              <a:rPr lang="uk-UA" altLang="uk-UA" sz="1400" dirty="0">
                <a:latin typeface="Times New Roman" panose="02020603050405020304" pitchFamily="18" charset="0"/>
                <a:cs typeface="Times New Roman" panose="02020603050405020304" pitchFamily="18" charset="0"/>
              </a:rPr>
              <a:t>До 2017 року Олександр працював у локомотивному депо Христинівки.</a:t>
            </a:r>
          </a:p>
          <a:p>
            <a:pPr marL="0" marR="0" lvl="0" indent="0" algn="just" defTabSz="914400" rtl="0" eaLnBrk="0" fontAlgn="base" latinLnBrk="0" hangingPunct="0">
              <a:lnSpc>
                <a:spcPct val="100000"/>
              </a:lnSpc>
              <a:spcBef>
                <a:spcPct val="0"/>
              </a:spcBef>
              <a:spcAft>
                <a:spcPct val="0"/>
              </a:spcAft>
              <a:buClrTx/>
              <a:buSzTx/>
              <a:buFontTx/>
              <a:buNone/>
              <a:tabLst/>
            </a:pPr>
            <a:r>
              <a:rPr lang="uk-UA" altLang="uk-UA" sz="1400" dirty="0">
                <a:latin typeface="Times New Roman" panose="02020603050405020304" pitchFamily="18" charset="0"/>
                <a:cs typeface="Times New Roman" panose="02020603050405020304" pitchFamily="18" charset="0"/>
              </a:rPr>
              <a:t>Поховали бійця в рідному селі Сарни</a:t>
            </a:r>
            <a:r>
              <a:rPr lang="uk-UA" altLang="uk-UA" sz="1400" dirty="0" smtClean="0">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uk-UA" altLang="uk-UA" sz="1400"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96044" y="3927808"/>
            <a:ext cx="1925335" cy="7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b="1" i="0" u="none" strike="noStrike" cap="none" normalizeH="0" baseline="0" dirty="0" smtClean="0">
                <a:ln>
                  <a:noFill/>
                </a:ln>
                <a:effectLst/>
                <a:latin typeface="Times New Roman" panose="02020603050405020304" pitchFamily="18" charset="0"/>
                <a:cs typeface="Times New Roman" panose="02020603050405020304" pitchFamily="18" charset="0"/>
              </a:rPr>
              <a:t>Олег Ремінний</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1" descr="https://novynarnia.com/wp-content/uploads/2019/10/Oleg-Reminniy-1-otbr-1.jpg"/>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213531" y="4567290"/>
            <a:ext cx="1941224" cy="14244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272243" y="4479318"/>
            <a:ext cx="962514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Старший солдат, механік-водій взводу розвідки розвідувальної роти </a:t>
            </a:r>
            <a:r>
              <a:rPr kumimoji="0" lang="uk-UA" altLang="uk-UA" sz="14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1-ї окремої танкової Сіверської бригади ЗСУ</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Олег Ремінний народився 10 грудня 1985 року в місті Шпола Черкаської області.</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На військову службу пішов у травні 2017-го, підписавши контракт. І фактично одразу потрапив у зону бойових дій.</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За словами директора школи, де він навчався, Олег понад усе любив життя, мріяв про щасливу родину.</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Загинув 33-річний воїн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hlinkClick r:id="rId8"/>
              </a:rPr>
              <a:t>4 жовтня</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2019-го у Мар’їнському районі (під селищем Тарамчук), внаслідок ворожого обстрілу.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За даними пресцентру ООС, цей район російські найманці обстрілювали з РПГ та стрілецької зброї.</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ea typeface="Times New Roman" panose="02020603050405020304" pitchFamily="18" charset="0"/>
                <a:cs typeface="Times New Roman" panose="02020603050405020304" pitchFamily="18" charset="0"/>
              </a:rPr>
              <a:t>Поховали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Олега на Шполянському міському цвинтарі.</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819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192505" y="0"/>
            <a:ext cx="2040751" cy="7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b="1"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Дмитро Темний</a:t>
            </a:r>
            <a:endParaRPr kumimoji="0" lang="uk-UA" altLang="uk-UA"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pic>
        <p:nvPicPr>
          <p:cNvPr id="2049" name="Picture 1" descr="https://novynarnia.com/wp-content/uploads/2019/12/Dmitro-Temniy-1.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20842" y="457200"/>
            <a:ext cx="1776090" cy="12432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20843" y="496258"/>
            <a:ext cx="1165382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7 грудня 2019 року в районі Золотого на Луганщині внаслідок ворожого обстрілу загинув молодший сержант </a:t>
            </a:r>
            <a:r>
              <a:rPr kumimoji="0" lang="uk-UA" altLang="uk-UA" sz="14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72-ї окремої 		механізованої бригади ЗС України</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Дмитро Темний.</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“…Обірвалося життя нашого бойового побратима, надійного друга, воїна бригади Чорних Запорожців молодшого сержанта 		Темного Дмитра Вікторовича. Непоправна втрата для кожного з нас…” – йшлося в 72 омбр.</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Дмитрові Темному було 28 років. Родом він із села Малий Бузуків Смілянського району Черкаської області, народився 7 		лютого 1991 року. Жив у селі Хацьки Черкаського району.</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На війну пішов удруге.</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У воїна залишилися дружина і трирічна донька.</a:t>
            </a:r>
            <a:r>
              <a:rPr kumimoji="0" lang="uk-UA" altLang="uk-UA" sz="1400" b="0" i="0" u="none" strike="noStrike" cap="none" normalizeH="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Похований у Хацьках.</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
        <p:nvSpPr>
          <p:cNvPr id="5" name="Rectangle 5"/>
          <p:cNvSpPr>
            <a:spLocks noChangeArrowheads="1"/>
          </p:cNvSpPr>
          <p:nvPr/>
        </p:nvSpPr>
        <p:spPr bwMode="auto">
          <a:xfrm>
            <a:off x="192505" y="2276682"/>
            <a:ext cx="2197846" cy="7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b="1" i="0" u="none" strike="noStrike" cap="none" normalizeH="0" baseline="0" dirty="0" smtClean="0">
                <a:ln>
                  <a:noFill/>
                </a:ln>
                <a:effectLst/>
                <a:latin typeface="Times New Roman" panose="02020603050405020304" pitchFamily="18" charset="0"/>
                <a:cs typeface="Times New Roman" panose="02020603050405020304" pitchFamily="18" charset="0"/>
              </a:rPr>
              <a:t>Назарій Поліщук</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pic>
        <p:nvPicPr>
          <p:cNvPr id="2052" name="Picture 4" descr="https://novynarnia.com/wp-content/uploads/2021/03/nazarij-polischuk-zahybli-lyutoho-2021.jpg"/>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320842" y="2744473"/>
            <a:ext cx="1904427" cy="134793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63403" y="2557498"/>
            <a:ext cx="11911262"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14 лютого у 24-річного Назарія Поліщука закінчувався військовий контракт. На рідній Черкащині його з нетерпінням 			чекали батьки, троє молодших братів і старша сестра.</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Він пішов на війну добровольцем у 2017-му. Став до лав 28-ї окремої механізованої бригади імені Лицарів Зимового 			походу, яка базується на Одещині. Звання – старший солдат.</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Народився воїн 18 жовтня 1996 року в селі Вотилівка Лисянського району на Черкащині, в сім’ї християн-баптистів.</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“Сім’я дуже побожна, всі ходять до церкви. Назарій теж ходив. А в школі він був спортсменом. Найкраще грав у 			футбол, волейбол, баскетбол. Можна сказати, рівних йому не було. Дуже товариський, у нього багато друзів, його всі знали”, – розповів</a:t>
            </a:r>
            <a:r>
              <a:rPr kumimoji="0" lang="uk-UA" altLang="uk-UA" sz="1400" b="0" i="0" u="none" strike="noStrike" cap="none" normalizeH="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місцевий мешканець, який знав Поліщука зі школи.</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За словами нинішньої директорки школи Людмили Волковінської, під час навчання Назар “зірок із неба не хапав, але був спортивним, комунікабельним хлопцем”. Тож недарма мріяв стати вчителем фізкультури, закінчив Корсунське педучилище.</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Закохався в дівчину із сусіднього села, фактично у 18 років став батьком. Але сім’я не склалася. Назаровій донечці вже 6 років, її мати вийшла заміж за іншого чоловіка.</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Нове кохання знайшов і Назарій – на Донеччині, де служив. Побратимам розповідав, що з красунею Вікторією з Курахового мріє побратися невдовзі після повернення до мирного життя.</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“Ми ніколи тебе не забудемо… Ти назавжди в наших серцях” – написано тепер на аватарці Вікторії у фейсбуці.</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Життя Назара Поліщука обірвалося 6 лютого 2021 року , за тиждень до закінчення контракту. Разом із товаришем по службі Олексієм Подвезенним він підірвався на невідомому вибуховому пристрої під час висування на позиції ВОП поблизу Новомихайлівки (під Мар’їнкою Донецької області).</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Поховали Назара в рідній Вотилівці.</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Залишилися батьки, троє братів та сестра.</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41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3074" name="Picture 2" descr="https://novynarnia.com/wp-content/uploads/2021/03/1-volodymyr-onopriyenko-900x599.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07697" y="502148"/>
            <a:ext cx="1702668" cy="1130969"/>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descr="https://novynarnia.com/wp-content/uploads/2021/05/vladyslav-moroz_72.jpg"/>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307697" y="3681663"/>
            <a:ext cx="1561850" cy="15221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28337" y="114635"/>
            <a:ext cx="387798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Володимир</a:t>
            </a:r>
            <a:r>
              <a:rPr kumimoji="0" lang="uk-UA" altLang="uk-UA" sz="2000" b="1" i="0" u="none" strike="noStrike" cap="none" normalizeH="0" baseline="0" dirty="0" smtClean="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Онопрієнко</a:t>
            </a:r>
            <a:endParaRPr kumimoji="0" lang="uk-UA" altLang="uk-UA"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800" b="0" i="0" u="none" strike="noStrike" cap="none" normalizeH="0" baseline="0" dirty="0" smtClean="0">
                <a:ln>
                  <a:noFill/>
                </a:ln>
                <a:solidFill>
                  <a:schemeClr val="tx1"/>
                </a:solidFill>
                <a:effectLst/>
                <a:latin typeface="Arial" panose="020B0604020202020204" pitchFamily="34" charset="0"/>
              </a:rPr>
              <a:t>				</a:t>
            </a:r>
          </a:p>
        </p:txBody>
      </p:sp>
      <p:sp>
        <p:nvSpPr>
          <p:cNvPr id="4" name="Rectangle 4"/>
          <p:cNvSpPr>
            <a:spLocks noChangeArrowheads="1"/>
          </p:cNvSpPr>
          <p:nvPr/>
        </p:nvSpPr>
        <p:spPr bwMode="auto">
          <a:xfrm>
            <a:off x="218824" y="465398"/>
            <a:ext cx="11844839" cy="32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“Добрий, порядний, щирий, працьовитий, справжній патріот” – про 43-річного Володимира у тих, хто його знав, залишилися 		лише найкращі спогади.</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Він народився 25 травня 1977 року в Драбові на Черкащині. Закінчив місцеву школу. Відзначався працьовитістю, цікавився 		технікою, автомобілями. У 2017 році пішов на фронт – захищати українську землю від окупантів.</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Спершу служив за контрактом у 72-й окремій механізованій бригаді імені Чорних запорожців. Коли бригада отримувала від 		козаків чорний прапор “Україна або смерть”, на урочистий захід приїхала низка народних депутатів (Ірина Геращенко, Ірина Луценко та інші), і поширені ними фото з Володимиром тоді широко розійшлися в мережі.</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У квітні 2020 року старший солдат Онопрієнко підписав новий контракт, на цей раз пішов у 24-й окремий штурмовий батальйон “Айдар” 53-ї бригади. Служив на посаді командира бойової машини.</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Пізно ввечері 10 березня 2021 року під час обстрілу окупантами позицій ЗСУ поблизу Старогнатівки Володимир дістав тяжке кульове поранення. Військові медики встигли надати йому першу допомогу, але, на жаль, врятувати життя воїна їм не вдалося.</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Через три тижні у Володимира Онопрієнка закінчувався термін контракту…</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Поховали бійця в рідному селищі Драбів.</a:t>
            </a:r>
            <a:r>
              <a:rPr lang="uk-UA" altLang="uk-UA" sz="1400" dirty="0">
                <a:latin typeface="Times New Roman" panose="02020603050405020304" pitchFamily="18" charset="0"/>
                <a:cs typeface="Times New Roman" panose="02020603050405020304" pitchFamily="18" charset="0"/>
              </a:rPr>
              <a:t> </a:t>
            </a: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Залишилися мати, дружина, дочка і маленький онук.</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2100" b="1" i="0" u="none" strike="noStrike" cap="none" normalizeH="0" baseline="0" dirty="0" smtClean="0">
                <a:ln>
                  <a:noFill/>
                </a:ln>
                <a:solidFill>
                  <a:srgbClr val="333333"/>
                </a:solidFill>
                <a:effectLst/>
                <a:latin typeface="Calibri" panose="020F0502020204030204" pitchFamily="34" charset="0"/>
                <a:ea typeface="Times New Roman" panose="02020603050405020304" pitchFamily="18" charset="0"/>
              </a:rPr>
              <a:t> </a:t>
            </a: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128337" y="3681663"/>
            <a:ext cx="11814521"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Владові було 23. Він народився 14 липня 1997 року в селі Халаїдове Уманського району (нині – Монастирищенського) на 		Черкащині. Там пішов у перший клас, а далі вчився на Київщині, в селі Данилівка, куди переїхав разом із батьками.</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Після школи вступив у транспортний університет, вивчився на архітектора-дизайнера. А після закінчення вишу пішов у 		військкомат і восени 2020 року підписав контракт на службу в ЗСУ.</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Солдат, навідник 7-ї механізованої роти 3-го механізованого батальйону 72-ї окремої механізованої бригади імені Чорних 		запорожців.</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Попри те, що більша частина його життя пройшла на Київщині, Влад надзвичайно любив свою малу батьківщину – Халаїдове.</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“Батьки розповідали, що йому дуже подобалося наше село – тут, як то кажуть, зарито його пуповину”, – каже староста Халаїдового Іван Омельченко.</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Місцеві жителі також запам’ятали маленького Владислава – дуже доброго й приязного хлопчину…</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Він загинув 5 квітня 2021 року близько 19:55 – від наскрізного кульового поранення під час ворожого обстрілу зі стрілецької зброї поблизу села Спартак на Донеччині.</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Поховали воїна в “батьківському” селі Халаїдове, яке він так любив.</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Залишилися батьки і сестра.</a:t>
            </a:r>
            <a:endParaRPr kumimoji="0" lang="uk-UA" altLang="uk-UA" sz="1400" b="0"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28337" y="3281553"/>
            <a:ext cx="2234714" cy="400110"/>
          </a:xfrm>
          <a:prstGeom prst="rect">
            <a:avLst/>
          </a:prstGeom>
        </p:spPr>
        <p:txBody>
          <a:bodyPr wrap="none">
            <a:spAutoFit/>
          </a:bodyPr>
          <a:lstStyle/>
          <a:p>
            <a:pPr lvl="0" eaLnBrk="0" fontAlgn="base" hangingPunct="0">
              <a:spcBef>
                <a:spcPct val="0"/>
              </a:spcBef>
              <a:spcAft>
                <a:spcPct val="0"/>
              </a:spcAft>
            </a:pPr>
            <a:r>
              <a:rPr lang="uk-UA" altLang="uk-UA" sz="2000" b="1" dirty="0">
                <a:latin typeface="Times New Roman" panose="02020603050405020304" pitchFamily="18" charset="0"/>
                <a:ea typeface="Times New Roman" panose="02020603050405020304" pitchFamily="18" charset="0"/>
                <a:cs typeface="Times New Roman" panose="02020603050405020304" pitchFamily="18" charset="0"/>
              </a:rPr>
              <a:t>Владислав Мороз</a:t>
            </a:r>
            <a:endParaRPr lang="uk-UA" alt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9403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1" y="763689"/>
            <a:ext cx="3470910" cy="2603182"/>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488" y="804998"/>
            <a:ext cx="3360751" cy="2520563"/>
          </a:xfrm>
          <a:prstGeom prst="rect">
            <a:avLst/>
          </a:prstGeom>
          <a:ln>
            <a:noFill/>
          </a:ln>
          <a:effectLst>
            <a:softEdge rad="112500"/>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7069" y="4009444"/>
            <a:ext cx="2065629" cy="2754172"/>
          </a:xfrm>
          <a:prstGeom prst="rect">
            <a:avLst/>
          </a:prstGeom>
          <a:ln>
            <a:noFill/>
          </a:ln>
          <a:effectLst>
            <a:softEdge rad="112500"/>
          </a:effectLst>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2507" y="3872285"/>
            <a:ext cx="3855107" cy="2891331"/>
          </a:xfrm>
          <a:prstGeom prst="rect">
            <a:avLst/>
          </a:prstGeom>
          <a:ln>
            <a:noFill/>
          </a:ln>
          <a:effectLst>
            <a:softEdge rad="112500"/>
          </a:effectLst>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361" y="3324441"/>
            <a:ext cx="2745962" cy="3369531"/>
          </a:xfrm>
          <a:prstGeom prst="rect">
            <a:avLst/>
          </a:prstGeom>
          <a:ln>
            <a:noFill/>
          </a:ln>
          <a:effectLst>
            <a:softEdge rad="112500"/>
          </a:effectLst>
        </p:spPr>
      </p:pic>
      <p:pic>
        <p:nvPicPr>
          <p:cNvPr id="12" name="Рисунок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35832" y="190757"/>
            <a:ext cx="2811782" cy="3749043"/>
          </a:xfrm>
          <a:prstGeom prst="rect">
            <a:avLst/>
          </a:prstGeom>
          <a:ln>
            <a:noFill/>
          </a:ln>
          <a:effectLst>
            <a:softEdge rad="112500"/>
          </a:effectLst>
        </p:spPr>
      </p:pic>
      <p:sp>
        <p:nvSpPr>
          <p:cNvPr id="13" name="Прямоугольник 12"/>
          <p:cNvSpPr/>
          <p:nvPr/>
        </p:nvSpPr>
        <p:spPr>
          <a:xfrm>
            <a:off x="2597229" y="211694"/>
            <a:ext cx="5995680" cy="593304"/>
          </a:xfrm>
          <a:prstGeom prst="rect">
            <a:avLst/>
          </a:prstGeom>
        </p:spPr>
        <p:txBody>
          <a:bodyPr wrap="none">
            <a:spAutoFit/>
          </a:bodyPr>
          <a:lstStyle/>
          <a:p>
            <a:pPr marL="228600" algn="ctr">
              <a:lnSpc>
                <a:spcPct val="107000"/>
              </a:lnSpc>
              <a:spcAft>
                <a:spcPts val="800"/>
              </a:spcAft>
            </a:pPr>
            <a:r>
              <a:rPr lang="uk-UA" sz="3200" dirty="0">
                <a:latin typeface="Times New Roman" panose="02020603050405020304" pitchFamily="18" charset="0"/>
                <a:ea typeface="Calibri" panose="020F0502020204030204" pitchFamily="34" charset="0"/>
                <a:cs typeface="Times New Roman" panose="02020603050405020304" pitchFamily="18" charset="0"/>
              </a:rPr>
              <a:t>Виховуємо майбутніх патріотів.</a:t>
            </a:r>
            <a:endParaRPr lang="uk-UA" sz="3200" dirty="0">
              <a:ea typeface="Calibri" panose="020F0502020204030204" pitchFamily="34" charset="0"/>
              <a:cs typeface="Times New Roman" panose="02020603050405020304" pitchFamily="18" charset="0"/>
            </a:endParaRPr>
          </a:p>
        </p:txBody>
      </p:sp>
      <p:sp>
        <p:nvSpPr>
          <p:cNvPr id="14" name="Прямоугольник 13"/>
          <p:cNvSpPr/>
          <p:nvPr/>
        </p:nvSpPr>
        <p:spPr>
          <a:xfrm>
            <a:off x="2680516" y="3365750"/>
            <a:ext cx="5586389" cy="685059"/>
          </a:xfrm>
          <a:prstGeom prst="rect">
            <a:avLst/>
          </a:prstGeom>
        </p:spPr>
        <p:txBody>
          <a:bodyPr wrap="square">
            <a:spAutoFit/>
          </a:bodyPr>
          <a:lstStyle/>
          <a:p>
            <a:pPr marL="228600" algn="ctr">
              <a:lnSpc>
                <a:spcPct val="107000"/>
              </a:lnSpc>
              <a:spcAft>
                <a:spcPts val="800"/>
              </a:spcAft>
            </a:pPr>
            <a:r>
              <a:rPr lang="uk-UA" i="1" dirty="0" smtClean="0">
                <a:latin typeface="Times New Roman" panose="02020603050405020304" pitchFamily="18" charset="0"/>
                <a:ea typeface="Calibri" panose="020F0502020204030204" pitchFamily="34" charset="0"/>
                <a:cs typeface="Times New Roman" panose="02020603050405020304" pitchFamily="18" charset="0"/>
              </a:rPr>
              <a:t>Екскурсія учнів 2 -3 класів санаторної школи </a:t>
            </a:r>
            <a:r>
              <a:rPr lang="uk-UA" i="1" dirty="0">
                <a:latin typeface="Times New Roman" panose="02020603050405020304" pitchFamily="18" charset="0"/>
                <a:ea typeface="Calibri" panose="020F0502020204030204" pitchFamily="34" charset="0"/>
                <a:cs typeface="Times New Roman" panose="02020603050405020304" pitchFamily="18" charset="0"/>
              </a:rPr>
              <a:t>до військової частини м. </a:t>
            </a:r>
            <a:r>
              <a:rPr lang="uk-UA" i="1" dirty="0" smtClean="0">
                <a:latin typeface="Times New Roman" panose="02020603050405020304" pitchFamily="18" charset="0"/>
                <a:ea typeface="Calibri" panose="020F0502020204030204" pitchFamily="34" charset="0"/>
                <a:cs typeface="Times New Roman" panose="02020603050405020304" pitchFamily="18" charset="0"/>
              </a:rPr>
              <a:t>Золотоноші.</a:t>
            </a:r>
            <a:endParaRPr lang="uk-UA" sz="1400" i="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2548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1750" y="1916262"/>
            <a:ext cx="6032393" cy="4524295"/>
          </a:xfrm>
          <a:prstGeom prst="rect">
            <a:avLst/>
          </a:prstGeom>
          <a:ln>
            <a:noFill/>
          </a:ln>
          <a:effectLst>
            <a:softEdge rad="112500"/>
          </a:effectLst>
        </p:spPr>
      </p:pic>
      <p:sp>
        <p:nvSpPr>
          <p:cNvPr id="4" name="Прямоугольник 3"/>
          <p:cNvSpPr/>
          <p:nvPr/>
        </p:nvSpPr>
        <p:spPr>
          <a:xfrm>
            <a:off x="1304014" y="411244"/>
            <a:ext cx="9120146" cy="1380506"/>
          </a:xfrm>
          <a:prstGeom prst="rect">
            <a:avLst/>
          </a:prstGeom>
        </p:spPr>
        <p:txBody>
          <a:bodyPr wrap="square">
            <a:spAutoFit/>
          </a:bodyPr>
          <a:lstStyle/>
          <a:p>
            <a:pPr marL="228600" algn="ctr">
              <a:lnSpc>
                <a:spcPct val="107000"/>
              </a:lnSpc>
              <a:spcAft>
                <a:spcPts val="800"/>
              </a:spcAft>
            </a:pPr>
            <a:r>
              <a:rPr lang="uk-UA" sz="3600" dirty="0">
                <a:latin typeface="Times New Roman" panose="02020603050405020304" pitchFamily="18" charset="0"/>
                <a:ea typeface="Calibri" panose="020F0502020204030204" pitchFamily="34" charset="0"/>
                <a:cs typeface="Times New Roman" panose="02020603050405020304" pitchFamily="18" charset="0"/>
              </a:rPr>
              <a:t>СЛАВА ГЕРОЯМ!</a:t>
            </a:r>
          </a:p>
          <a:p>
            <a:pPr marL="228600" algn="ctr">
              <a:lnSpc>
                <a:spcPct val="107000"/>
              </a:lnSpc>
              <a:spcAft>
                <a:spcPts val="800"/>
              </a:spcAft>
            </a:pPr>
            <a:r>
              <a:rPr lang="uk-UA" sz="3600" dirty="0" smtClean="0">
                <a:latin typeface="Times New Roman" panose="02020603050405020304" pitchFamily="18" charset="0"/>
                <a:ea typeface="Calibri" panose="020F0502020204030204" pitchFamily="34" charset="0"/>
                <a:cs typeface="Times New Roman" panose="02020603050405020304" pitchFamily="18" charset="0"/>
              </a:rPr>
              <a:t>Дякуємо захисникам  </a:t>
            </a:r>
            <a:r>
              <a:rPr lang="uk-UA" sz="3600" dirty="0">
                <a:latin typeface="Times New Roman" panose="02020603050405020304" pitchFamily="18" charset="0"/>
                <a:ea typeface="Calibri" panose="020F0502020204030204" pitchFamily="34" charset="0"/>
                <a:cs typeface="Times New Roman" panose="02020603050405020304" pitchFamily="18" charset="0"/>
              </a:rPr>
              <a:t>за мирне небо!!!</a:t>
            </a:r>
          </a:p>
        </p:txBody>
      </p:sp>
    </p:spTree>
    <p:extLst>
      <p:ext uri="{BB962C8B-B14F-4D97-AF65-F5344CB8AC3E}">
        <p14:creationId xmlns:p14="http://schemas.microsoft.com/office/powerpoint/2010/main" val="1200039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727587" y="705178"/>
            <a:ext cx="10815484" cy="4893647"/>
          </a:xfrm>
          <a:prstGeom prst="rect">
            <a:avLst/>
          </a:prstGeom>
        </p:spPr>
        <p:txBody>
          <a:bodyPr wrap="square">
            <a:spAutoFit/>
          </a:bodyPr>
          <a:lstStyle/>
          <a:p>
            <a:r>
              <a:rPr lang="uk-UA" sz="2400" b="1" dirty="0" smtClean="0">
                <a:solidFill>
                  <a:srgbClr val="002060"/>
                </a:solidFill>
              </a:rPr>
              <a:t>		</a:t>
            </a:r>
            <a:r>
              <a:rPr lang="uk-UA" sz="4000" b="1" dirty="0" smtClean="0">
                <a:solidFill>
                  <a:srgbClr val="002060"/>
                </a:solidFill>
              </a:rPr>
              <a:t>Дидактичні завдання проєкту:</a:t>
            </a:r>
          </a:p>
          <a:p>
            <a:r>
              <a:rPr lang="uk-UA" sz="4000" dirty="0" smtClean="0">
                <a:solidFill>
                  <a:srgbClr val="002060"/>
                </a:solidFill>
              </a:rPr>
              <a:t/>
            </a:r>
            <a:br>
              <a:rPr lang="uk-UA" sz="4000" dirty="0" smtClean="0">
                <a:solidFill>
                  <a:srgbClr val="002060"/>
                </a:solidFill>
              </a:rPr>
            </a:br>
            <a:r>
              <a:rPr lang="uk-UA" sz="2400" b="1" dirty="0" smtClean="0">
                <a:solidFill>
                  <a:srgbClr val="002060"/>
                </a:solidFill>
              </a:rPr>
              <a:t>Освітні:</a:t>
            </a:r>
            <a:r>
              <a:rPr lang="uk-UA" dirty="0" smtClean="0">
                <a:solidFill>
                  <a:srgbClr val="002060"/>
                </a:solidFill>
              </a:rPr>
              <a:t/>
            </a:r>
            <a:br>
              <a:rPr lang="uk-UA" dirty="0" smtClean="0">
                <a:solidFill>
                  <a:srgbClr val="002060"/>
                </a:solidFill>
              </a:rPr>
            </a:br>
            <a:r>
              <a:rPr lang="uk-UA" dirty="0" smtClean="0">
                <a:solidFill>
                  <a:srgbClr val="002060"/>
                </a:solidFill>
              </a:rPr>
              <a:t>– </a:t>
            </a:r>
            <a:r>
              <a:rPr lang="uk-UA" sz="2000" dirty="0" smtClean="0">
                <a:solidFill>
                  <a:srgbClr val="002060"/>
                </a:solidFill>
              </a:rPr>
              <a:t>оволодіння учасниками проєкту новими знаннями;</a:t>
            </a:r>
            <a:br>
              <a:rPr lang="uk-UA" sz="2000" dirty="0" smtClean="0">
                <a:solidFill>
                  <a:srgbClr val="002060"/>
                </a:solidFill>
              </a:rPr>
            </a:br>
            <a:r>
              <a:rPr lang="uk-UA" sz="2000" dirty="0" smtClean="0">
                <a:solidFill>
                  <a:srgbClr val="002060"/>
                </a:solidFill>
              </a:rPr>
              <a:t>– сприяти активації пошуково-дослідницької роботи.</a:t>
            </a:r>
            <a:br>
              <a:rPr lang="uk-UA" sz="2000" dirty="0" smtClean="0">
                <a:solidFill>
                  <a:srgbClr val="002060"/>
                </a:solidFill>
              </a:rPr>
            </a:br>
            <a:r>
              <a:rPr lang="uk-UA" sz="2400" b="1" dirty="0" smtClean="0">
                <a:solidFill>
                  <a:srgbClr val="002060"/>
                </a:solidFill>
              </a:rPr>
              <a:t>Розвиваючі:</a:t>
            </a:r>
            <a:r>
              <a:rPr lang="uk-UA" dirty="0" smtClean="0">
                <a:solidFill>
                  <a:srgbClr val="002060"/>
                </a:solidFill>
              </a:rPr>
              <a:t/>
            </a:r>
            <a:br>
              <a:rPr lang="uk-UA" dirty="0" smtClean="0">
                <a:solidFill>
                  <a:srgbClr val="002060"/>
                </a:solidFill>
              </a:rPr>
            </a:br>
            <a:r>
              <a:rPr lang="uk-UA" sz="2000" dirty="0" smtClean="0">
                <a:solidFill>
                  <a:srgbClr val="002060"/>
                </a:solidFill>
              </a:rPr>
              <a:t>– удосконалення вмінь роботи з інформацією та медіа ресурсами;</a:t>
            </a:r>
            <a:br>
              <a:rPr lang="uk-UA" sz="2000" dirty="0" smtClean="0">
                <a:solidFill>
                  <a:srgbClr val="002060"/>
                </a:solidFill>
              </a:rPr>
            </a:br>
            <a:r>
              <a:rPr lang="uk-UA" sz="2000" dirty="0" smtClean="0">
                <a:solidFill>
                  <a:srgbClr val="002060"/>
                </a:solidFill>
              </a:rPr>
              <a:t>– розвиток пам</a:t>
            </a:r>
            <a:r>
              <a:rPr lang="en-US" sz="2000" dirty="0" smtClean="0">
                <a:solidFill>
                  <a:srgbClr val="002060"/>
                </a:solidFill>
              </a:rPr>
              <a:t>’</a:t>
            </a:r>
            <a:r>
              <a:rPr lang="uk-UA" sz="2000" dirty="0" smtClean="0">
                <a:solidFill>
                  <a:srgbClr val="002060"/>
                </a:solidFill>
              </a:rPr>
              <a:t>яті, уяви, аналітичного мислення; </a:t>
            </a:r>
            <a:br>
              <a:rPr lang="uk-UA" sz="2000" dirty="0" smtClean="0">
                <a:solidFill>
                  <a:srgbClr val="002060"/>
                </a:solidFill>
              </a:rPr>
            </a:br>
            <a:r>
              <a:rPr lang="uk-UA" sz="2000" dirty="0" smtClean="0">
                <a:solidFill>
                  <a:srgbClr val="002060"/>
                </a:solidFill>
              </a:rPr>
              <a:t>– розвиток творчих та пізнавальних здібностей;</a:t>
            </a:r>
            <a:br>
              <a:rPr lang="uk-UA" sz="2000" dirty="0" smtClean="0">
                <a:solidFill>
                  <a:srgbClr val="002060"/>
                </a:solidFill>
              </a:rPr>
            </a:br>
            <a:r>
              <a:rPr lang="uk-UA" sz="2400" b="1" dirty="0" smtClean="0">
                <a:solidFill>
                  <a:srgbClr val="002060"/>
                </a:solidFill>
              </a:rPr>
              <a:t>Виховні:</a:t>
            </a:r>
            <a:r>
              <a:rPr lang="uk-UA" dirty="0" smtClean="0">
                <a:solidFill>
                  <a:srgbClr val="002060"/>
                </a:solidFill>
              </a:rPr>
              <a:t/>
            </a:r>
            <a:br>
              <a:rPr lang="uk-UA" dirty="0" smtClean="0">
                <a:solidFill>
                  <a:srgbClr val="002060"/>
                </a:solidFill>
              </a:rPr>
            </a:br>
            <a:r>
              <a:rPr lang="uk-UA" dirty="0" smtClean="0">
                <a:solidFill>
                  <a:srgbClr val="002060"/>
                </a:solidFill>
              </a:rPr>
              <a:t>– </a:t>
            </a:r>
            <a:r>
              <a:rPr lang="uk-UA" sz="2000" dirty="0" smtClean="0">
                <a:solidFill>
                  <a:srgbClr val="002060"/>
                </a:solidFill>
              </a:rPr>
              <a:t>виховання патріотичних почуттів;</a:t>
            </a:r>
            <a:br>
              <a:rPr lang="uk-UA" sz="2000" dirty="0" smtClean="0">
                <a:solidFill>
                  <a:srgbClr val="002060"/>
                </a:solidFill>
              </a:rPr>
            </a:br>
            <a:r>
              <a:rPr lang="uk-UA" sz="2000" dirty="0" smtClean="0">
                <a:solidFill>
                  <a:srgbClr val="002060"/>
                </a:solidFill>
              </a:rPr>
              <a:t>– виховання громадянина, патріота, гуманіста.</a:t>
            </a:r>
            <a:r>
              <a:rPr lang="uk-UA" sz="2000" dirty="0" smtClean="0"/>
              <a:t/>
            </a:r>
            <a:br>
              <a:rPr lang="uk-UA" sz="2000" dirty="0" smtClean="0"/>
            </a:br>
            <a:endParaRPr lang="uk-UA" sz="2000" dirty="0"/>
          </a:p>
        </p:txBody>
      </p:sp>
    </p:spTree>
    <p:extLst>
      <p:ext uri="{BB962C8B-B14F-4D97-AF65-F5344CB8AC3E}">
        <p14:creationId xmlns:p14="http://schemas.microsoft.com/office/powerpoint/2010/main" val="3415163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3048000" y="2344088"/>
            <a:ext cx="6096000" cy="8402300"/>
          </a:xfrm>
          <a:prstGeom prst="rect">
            <a:avLst/>
          </a:prstGeom>
        </p:spPr>
        <p:txBody>
          <a:bodyPr>
            <a:spAutoFit/>
          </a:bodyPr>
          <a:lstStyle/>
          <a:p>
            <a:pPr indent="304800" algn="just">
              <a:lnSpc>
                <a:spcPct val="150000"/>
              </a:lnSpc>
              <a:spcAft>
                <a:spcPts val="0"/>
              </a:spcAft>
            </a:pPr>
            <a:endParaRPr lang="uk-UA" dirty="0">
              <a:latin typeface="Times New Roman" panose="02020603050405020304" pitchFamily="18" charset="0"/>
              <a:ea typeface="Times New Roman" panose="02020603050405020304" pitchFamily="18" charset="0"/>
            </a:endParaRPr>
          </a:p>
          <a:p>
            <a:pPr indent="304800" algn="just">
              <a:lnSpc>
                <a:spcPct val="150000"/>
              </a:lnSpc>
              <a:spcAft>
                <a:spcPts val="0"/>
              </a:spcAft>
            </a:pPr>
            <a:endParaRPr lang="uk-UA" dirty="0" smtClean="0">
              <a:effectLst/>
              <a:latin typeface="Times New Roman" panose="02020603050405020304" pitchFamily="18" charset="0"/>
              <a:ea typeface="Times New Roman" panose="02020603050405020304" pitchFamily="18" charset="0"/>
            </a:endParaRPr>
          </a:p>
          <a:p>
            <a:pPr indent="304800" algn="just">
              <a:lnSpc>
                <a:spcPct val="150000"/>
              </a:lnSpc>
              <a:spcAft>
                <a:spcPts val="0"/>
              </a:spcAft>
            </a:pPr>
            <a:endParaRPr lang="uk-UA" dirty="0">
              <a:latin typeface="Times New Roman" panose="02020603050405020304" pitchFamily="18" charset="0"/>
              <a:ea typeface="Times New Roman" panose="02020603050405020304" pitchFamily="18" charset="0"/>
            </a:endParaRPr>
          </a:p>
          <a:p>
            <a:pPr indent="304800" algn="just">
              <a:lnSpc>
                <a:spcPct val="150000"/>
              </a:lnSpc>
              <a:spcAft>
                <a:spcPts val="0"/>
              </a:spcAft>
            </a:pPr>
            <a:endParaRPr lang="uk-UA" dirty="0" smtClean="0">
              <a:effectLst/>
              <a:latin typeface="Times New Roman" panose="02020603050405020304" pitchFamily="18" charset="0"/>
              <a:ea typeface="Times New Roman" panose="02020603050405020304" pitchFamily="18" charset="0"/>
            </a:endParaRPr>
          </a:p>
          <a:p>
            <a:pPr indent="304800" algn="just">
              <a:lnSpc>
                <a:spcPct val="150000"/>
              </a:lnSpc>
              <a:spcAft>
                <a:spcPts val="0"/>
              </a:spcAft>
            </a:pPr>
            <a:endParaRPr lang="uk-UA" dirty="0">
              <a:latin typeface="Times New Roman" panose="02020603050405020304" pitchFamily="18" charset="0"/>
              <a:ea typeface="Times New Roman" panose="02020603050405020304" pitchFamily="18" charset="0"/>
            </a:endParaRPr>
          </a:p>
          <a:p>
            <a:pPr indent="304800" algn="just">
              <a:lnSpc>
                <a:spcPct val="150000"/>
              </a:lnSpc>
              <a:spcAft>
                <a:spcPts val="0"/>
              </a:spcAft>
            </a:pPr>
            <a:endParaRPr lang="uk-UA" dirty="0" smtClean="0">
              <a:effectLst/>
              <a:latin typeface="Times New Roman" panose="02020603050405020304" pitchFamily="18" charset="0"/>
              <a:ea typeface="Times New Roman" panose="02020603050405020304" pitchFamily="18" charset="0"/>
            </a:endParaRPr>
          </a:p>
          <a:p>
            <a:pPr indent="304800" algn="just">
              <a:lnSpc>
                <a:spcPct val="150000"/>
              </a:lnSpc>
              <a:spcAft>
                <a:spcPts val="0"/>
              </a:spcAft>
            </a:pPr>
            <a:endParaRPr lang="uk-UA" dirty="0">
              <a:latin typeface="Times New Roman" panose="02020603050405020304" pitchFamily="18" charset="0"/>
              <a:ea typeface="Times New Roman" panose="02020603050405020304" pitchFamily="18" charset="0"/>
            </a:endParaRPr>
          </a:p>
          <a:p>
            <a:pPr indent="304800" algn="just">
              <a:lnSpc>
                <a:spcPct val="150000"/>
              </a:lnSpc>
              <a:spcAft>
                <a:spcPts val="0"/>
              </a:spcAft>
            </a:pPr>
            <a:endParaRPr lang="uk-UA" dirty="0" smtClean="0">
              <a:effectLst/>
              <a:latin typeface="Times New Roman" panose="02020603050405020304" pitchFamily="18" charset="0"/>
              <a:ea typeface="Times New Roman" panose="02020603050405020304" pitchFamily="18" charset="0"/>
            </a:endParaRPr>
          </a:p>
          <a:p>
            <a:pPr indent="304800" algn="just">
              <a:lnSpc>
                <a:spcPct val="150000"/>
              </a:lnSpc>
              <a:spcAft>
                <a:spcPts val="0"/>
              </a:spcAft>
            </a:pPr>
            <a:endParaRPr lang="uk-UA" dirty="0">
              <a:latin typeface="Times New Roman" panose="02020603050405020304" pitchFamily="18" charset="0"/>
              <a:ea typeface="Times New Roman" panose="02020603050405020304" pitchFamily="18" charset="0"/>
            </a:endParaRPr>
          </a:p>
          <a:p>
            <a:pPr indent="304800" algn="just">
              <a:lnSpc>
                <a:spcPct val="150000"/>
              </a:lnSpc>
              <a:spcAft>
                <a:spcPts val="0"/>
              </a:spcAft>
            </a:pPr>
            <a:endParaRPr lang="uk-UA" dirty="0" smtClean="0">
              <a:effectLst/>
              <a:latin typeface="Times New Roman" panose="02020603050405020304" pitchFamily="18" charset="0"/>
              <a:ea typeface="Times New Roman" panose="02020603050405020304" pitchFamily="18" charset="0"/>
            </a:endParaRPr>
          </a:p>
          <a:p>
            <a:pPr indent="304800" algn="just">
              <a:lnSpc>
                <a:spcPct val="150000"/>
              </a:lnSpc>
              <a:spcAft>
                <a:spcPts val="0"/>
              </a:spcAft>
            </a:pPr>
            <a:endParaRPr lang="uk-UA" dirty="0">
              <a:latin typeface="Times New Roman" panose="02020603050405020304" pitchFamily="18" charset="0"/>
              <a:ea typeface="Times New Roman" panose="02020603050405020304" pitchFamily="18" charset="0"/>
            </a:endParaRPr>
          </a:p>
          <a:p>
            <a:pPr indent="304800" algn="just">
              <a:lnSpc>
                <a:spcPct val="150000"/>
              </a:lnSpc>
              <a:spcAft>
                <a:spcPts val="0"/>
              </a:spcAft>
            </a:pPr>
            <a:endParaRPr lang="uk-UA" dirty="0" smtClean="0">
              <a:effectLst/>
              <a:latin typeface="Times New Roman" panose="02020603050405020304" pitchFamily="18" charset="0"/>
              <a:ea typeface="Times New Roman" panose="02020603050405020304" pitchFamily="18" charset="0"/>
            </a:endParaRPr>
          </a:p>
          <a:p>
            <a:pPr indent="304800" algn="just">
              <a:lnSpc>
                <a:spcPct val="150000"/>
              </a:lnSpc>
              <a:spcAft>
                <a:spcPts val="0"/>
              </a:spcAft>
            </a:pPr>
            <a:endParaRPr lang="uk-UA" dirty="0">
              <a:latin typeface="Times New Roman" panose="02020603050405020304" pitchFamily="18" charset="0"/>
              <a:ea typeface="Times New Roman" panose="02020603050405020304" pitchFamily="18" charset="0"/>
            </a:endParaRPr>
          </a:p>
          <a:p>
            <a:pPr indent="304800" algn="just">
              <a:lnSpc>
                <a:spcPct val="150000"/>
              </a:lnSpc>
              <a:spcAft>
                <a:spcPts val="0"/>
              </a:spcAft>
            </a:pPr>
            <a:endParaRPr lang="uk-UA" dirty="0" smtClean="0">
              <a:effectLst/>
              <a:latin typeface="Times New Roman" panose="02020603050405020304" pitchFamily="18" charset="0"/>
              <a:ea typeface="Times New Roman" panose="02020603050405020304" pitchFamily="18" charset="0"/>
            </a:endParaRPr>
          </a:p>
          <a:p>
            <a:pPr indent="304800" algn="just">
              <a:lnSpc>
                <a:spcPct val="150000"/>
              </a:lnSpc>
              <a:spcAft>
                <a:spcPts val="0"/>
              </a:spcAft>
            </a:pPr>
            <a:endParaRPr lang="uk-UA" dirty="0">
              <a:latin typeface="Times New Roman" panose="02020603050405020304" pitchFamily="18" charset="0"/>
              <a:ea typeface="Times New Roman" panose="02020603050405020304" pitchFamily="18" charset="0"/>
            </a:endParaRPr>
          </a:p>
          <a:p>
            <a:pPr indent="304800" algn="just">
              <a:lnSpc>
                <a:spcPct val="150000"/>
              </a:lnSpc>
              <a:spcAft>
                <a:spcPts val="0"/>
              </a:spcAft>
            </a:pPr>
            <a:endParaRPr lang="uk-UA" dirty="0" smtClean="0">
              <a:effectLst/>
              <a:latin typeface="Times New Roman" panose="02020603050405020304" pitchFamily="18" charset="0"/>
              <a:ea typeface="Times New Roman" panose="02020603050405020304" pitchFamily="18" charset="0"/>
            </a:endParaRPr>
          </a:p>
          <a:p>
            <a:pPr indent="304800" algn="just">
              <a:lnSpc>
                <a:spcPct val="150000"/>
              </a:lnSpc>
              <a:spcAft>
                <a:spcPts val="0"/>
              </a:spcAft>
            </a:pPr>
            <a:endParaRPr lang="uk-UA" dirty="0">
              <a:latin typeface="Times New Roman" panose="02020603050405020304" pitchFamily="18" charset="0"/>
              <a:ea typeface="Times New Roman" panose="02020603050405020304" pitchFamily="18" charset="0"/>
            </a:endParaRPr>
          </a:p>
          <a:p>
            <a:pPr indent="304800" algn="just">
              <a:lnSpc>
                <a:spcPct val="150000"/>
              </a:lnSpc>
              <a:spcAft>
                <a:spcPts val="0"/>
              </a:spcAft>
            </a:pPr>
            <a:endParaRPr lang="uk-UA" dirty="0" smtClean="0">
              <a:effectLst/>
              <a:latin typeface="Times New Roman" panose="02020603050405020304" pitchFamily="18" charset="0"/>
              <a:ea typeface="Times New Roman" panose="02020603050405020304" pitchFamily="18" charset="0"/>
            </a:endParaRPr>
          </a:p>
          <a:p>
            <a:pPr indent="304800" algn="just">
              <a:lnSpc>
                <a:spcPct val="150000"/>
              </a:lnSpc>
              <a:spcAft>
                <a:spcPts val="0"/>
              </a:spcAft>
            </a:pPr>
            <a:endParaRPr lang="uk-UA" dirty="0">
              <a:latin typeface="Times New Roman" panose="02020603050405020304" pitchFamily="18" charset="0"/>
              <a:ea typeface="Times New Roman" panose="02020603050405020304" pitchFamily="18" charset="0"/>
            </a:endParaRPr>
          </a:p>
          <a:p>
            <a:pPr indent="304800" algn="just">
              <a:lnSpc>
                <a:spcPct val="150000"/>
              </a:lnSpc>
              <a:spcAft>
                <a:spcPts val="0"/>
              </a:spcAft>
            </a:pPr>
            <a:endParaRPr lang="uk-UA" dirty="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865239" y="643532"/>
            <a:ext cx="10314038" cy="4524315"/>
          </a:xfrm>
          <a:prstGeom prst="rect">
            <a:avLst/>
          </a:prstGeom>
        </p:spPr>
        <p:txBody>
          <a:bodyPr wrap="square">
            <a:spAutoFit/>
          </a:bodyPr>
          <a:lstStyle/>
          <a:p>
            <a:r>
              <a:rPr lang="uk-UA" sz="3600" b="1" dirty="0" smtClean="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Очікувані результати:</a:t>
            </a:r>
            <a:br>
              <a:rPr lang="uk-UA" sz="3600" b="1" dirty="0" smtClean="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uk-UA" sz="3600" b="1" i="1" dirty="0" smtClean="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поповнити скарбничку знань дітей новими та цікавими фактами;</a:t>
            </a:r>
            <a:br>
              <a:rPr lang="uk-UA" sz="3600" b="1" i="1" dirty="0" smtClean="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uk-UA" sz="3600" b="1" i="1" dirty="0" smtClean="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більше дізнатися про захисників своєї Батьківщини, зокрема про героїв Черкащини;</a:t>
            </a:r>
            <a:br>
              <a:rPr lang="uk-UA" sz="3600" b="1" i="1" dirty="0" smtClean="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uk-UA" sz="3600" b="1" i="1" dirty="0" smtClean="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прищеплювати навички пошуково-дослідницької краєзнавчої роботи;</a:t>
            </a:r>
            <a:br>
              <a:rPr lang="uk-UA" sz="3600" b="1" i="1" dirty="0" smtClean="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uk-UA" sz="3600" b="1" i="1" dirty="0" smtClean="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виховувати культурно розвинену особистість.</a:t>
            </a:r>
            <a:endParaRPr lang="uk-UA" sz="3600" b="1" dirty="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176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113935" y="0"/>
            <a:ext cx="7315200" cy="6463308"/>
          </a:xfrm>
          <a:prstGeom prst="rect">
            <a:avLst/>
          </a:prstGeom>
        </p:spPr>
        <p:txBody>
          <a:bodyPr wrap="square">
            <a:spAutoFit/>
          </a:bodyPr>
          <a:lstStyle/>
          <a:p>
            <a:pPr indent="304800" algn="just">
              <a:lnSpc>
                <a:spcPct val="150000"/>
              </a:lnSpc>
              <a:spcAft>
                <a:spcPts val="0"/>
              </a:spcAft>
            </a:pPr>
            <a:endParaRPr lang="uk-UA" dirty="0" smtClean="0">
              <a:effectLst/>
              <a:latin typeface="Times New Roman" panose="02020603050405020304" pitchFamily="18" charset="0"/>
              <a:ea typeface="Times New Roman" panose="02020603050405020304" pitchFamily="18" charset="0"/>
            </a:endParaRPr>
          </a:p>
          <a:p>
            <a:pPr indent="304800" algn="just">
              <a:lnSpc>
                <a:spcPct val="150000"/>
              </a:lnSpc>
              <a:spcAft>
                <a:spcPts val="0"/>
              </a:spcAft>
            </a:pPr>
            <a:endParaRPr lang="uk-UA" dirty="0">
              <a:latin typeface="Times New Roman" panose="02020603050405020304" pitchFamily="18" charset="0"/>
              <a:ea typeface="Times New Roman" panose="02020603050405020304" pitchFamily="18" charset="0"/>
            </a:endParaRPr>
          </a:p>
          <a:p>
            <a:pPr indent="304800" algn="just">
              <a:lnSpc>
                <a:spcPct val="150000"/>
              </a:lnSpc>
              <a:spcAft>
                <a:spcPts val="0"/>
              </a:spcAft>
            </a:pPr>
            <a:r>
              <a:rPr lang="uk-UA" sz="3200" dirty="0" smtClean="0">
                <a:effectLst/>
                <a:latin typeface="Times New Roman" panose="02020603050405020304" pitchFamily="18" charset="0"/>
                <a:ea typeface="Times New Roman" panose="02020603050405020304" pitchFamily="18" charset="0"/>
              </a:rPr>
              <a:t> </a:t>
            </a:r>
            <a:r>
              <a:rPr lang="uk-UA" sz="3200" b="1" i="1" dirty="0" smtClean="0">
                <a:effectLst/>
                <a:latin typeface="Times New Roman" panose="02020603050405020304" pitchFamily="18" charset="0"/>
                <a:ea typeface="Times New Roman" panose="02020603050405020304" pitchFamily="18" charset="0"/>
              </a:rPr>
              <a:t>Епіграф</a:t>
            </a:r>
          </a:p>
          <a:p>
            <a:pPr indent="304800" algn="just">
              <a:lnSpc>
                <a:spcPct val="150000"/>
              </a:lnSpc>
              <a:spcAft>
                <a:spcPts val="0"/>
              </a:spcAft>
            </a:pPr>
            <a:r>
              <a:rPr lang="uk-UA" sz="3600" dirty="0" smtClean="0">
                <a:effectLst/>
                <a:latin typeface="Times New Roman" panose="02020603050405020304" pitchFamily="18" charset="0"/>
                <a:ea typeface="Times New Roman" panose="02020603050405020304" pitchFamily="18" charset="0"/>
              </a:rPr>
              <a:t> Україно, ти моя молитва,</a:t>
            </a:r>
          </a:p>
          <a:p>
            <a:pPr indent="304800" algn="just">
              <a:lnSpc>
                <a:spcPct val="150000"/>
              </a:lnSpc>
              <a:spcAft>
                <a:spcPts val="0"/>
              </a:spcAft>
            </a:pPr>
            <a:r>
              <a:rPr lang="uk-UA" sz="3600" dirty="0" smtClean="0">
                <a:effectLst/>
                <a:latin typeface="Times New Roman" panose="02020603050405020304" pitchFamily="18" charset="0"/>
                <a:ea typeface="Times New Roman" panose="02020603050405020304" pitchFamily="18" charset="0"/>
              </a:rPr>
              <a:t> ти моя розпука вікова… </a:t>
            </a:r>
          </a:p>
          <a:p>
            <a:pPr indent="304800" algn="just">
              <a:lnSpc>
                <a:spcPct val="150000"/>
              </a:lnSpc>
              <a:spcAft>
                <a:spcPts val="0"/>
              </a:spcAft>
            </a:pPr>
            <a:r>
              <a:rPr lang="uk-UA" sz="3600" dirty="0" smtClean="0">
                <a:effectLst/>
                <a:latin typeface="Times New Roman" panose="02020603050405020304" pitchFamily="18" charset="0"/>
                <a:ea typeface="Times New Roman" panose="02020603050405020304" pitchFamily="18" charset="0"/>
              </a:rPr>
              <a:t>Гримотить над світом люта битва</a:t>
            </a:r>
          </a:p>
          <a:p>
            <a:pPr indent="304800" algn="just">
              <a:lnSpc>
                <a:spcPct val="150000"/>
              </a:lnSpc>
              <a:spcAft>
                <a:spcPts val="0"/>
              </a:spcAft>
            </a:pPr>
            <a:r>
              <a:rPr lang="uk-UA" sz="3600" dirty="0" smtClean="0">
                <a:effectLst/>
                <a:latin typeface="Times New Roman" panose="02020603050405020304" pitchFamily="18" charset="0"/>
                <a:ea typeface="Times New Roman" panose="02020603050405020304" pitchFamily="18" charset="0"/>
              </a:rPr>
              <a:t> за твоє життя, твої права .</a:t>
            </a:r>
          </a:p>
          <a:p>
            <a:pPr indent="304800" algn="r">
              <a:lnSpc>
                <a:spcPct val="150000"/>
              </a:lnSpc>
              <a:spcAft>
                <a:spcPts val="0"/>
              </a:spcAft>
            </a:pPr>
            <a:r>
              <a:rPr lang="uk-UA" sz="3200" b="1" i="1" dirty="0" smtClean="0">
                <a:effectLst/>
                <a:latin typeface="Times New Roman" panose="02020603050405020304" pitchFamily="18" charset="0"/>
                <a:ea typeface="Times New Roman" panose="02020603050405020304" pitchFamily="18" charset="0"/>
              </a:rPr>
              <a:t>                                                             Василь Симоненко</a:t>
            </a:r>
            <a:r>
              <a:rPr lang="uk-UA" sz="3200" dirty="0" smtClean="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096404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3419061"/>
          </a:xfrm>
          <a:ln w="3175">
            <a:noFill/>
          </a:ln>
          <a:effectLst>
            <a:innerShdw blurRad="63500" dist="50800" dir="2700000">
              <a:prstClr val="black">
                <a:alpha val="50000"/>
              </a:prstClr>
            </a:innerShdw>
          </a:effectLst>
        </p:spPr>
        <p:txBody>
          <a:bodyPr>
            <a:normAutofit/>
          </a:bodyPr>
          <a:lstStyle/>
          <a:p>
            <a:pPr algn="ctr"/>
            <a:r>
              <a:rPr lang="uk-UA" sz="3200" b="1" cap="none" spc="0" dirty="0" smtClean="0">
                <a:ln w="0">
                  <a:solidFill>
                    <a:srgbClr val="FFFF00"/>
                  </a:solidFill>
                </a:ln>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Вони не дожили до перемоги…</a:t>
            </a:r>
            <a:br>
              <a:rPr lang="uk-UA" sz="3200" b="1" cap="none" spc="0" dirty="0" smtClean="0">
                <a:ln w="0">
                  <a:solidFill>
                    <a:srgbClr val="FFFF00"/>
                  </a:solidFill>
                </a:ln>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uk-UA" sz="3200" b="1" cap="none" spc="0" dirty="0" smtClean="0">
                <a:ln w="0">
                  <a:solidFill>
                    <a:srgbClr val="FFFF00"/>
                  </a:solidFill>
                </a:ln>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Нашої перемоги у нашій визвольній війні.</a:t>
            </a:r>
            <a:br>
              <a:rPr lang="uk-UA" sz="3200" b="1" cap="none" spc="0" dirty="0" smtClean="0">
                <a:ln w="0">
                  <a:solidFill>
                    <a:srgbClr val="FFFF00"/>
                  </a:solidFill>
                </a:ln>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uk-UA" sz="3200" b="1" cap="none" spc="0" dirty="0" smtClean="0">
                <a:ln w="0">
                  <a:solidFill>
                    <a:srgbClr val="FFFF00"/>
                  </a:solidFill>
                </a:ln>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Подивіться у їхні обличчя. </a:t>
            </a:r>
            <a:br>
              <a:rPr lang="uk-UA" sz="3200" b="1" cap="none" spc="0" dirty="0" smtClean="0">
                <a:ln w="0">
                  <a:solidFill>
                    <a:srgbClr val="FFFF00"/>
                  </a:solidFill>
                </a:ln>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uk-UA" sz="3200" b="1" cap="none" spc="0" dirty="0" smtClean="0">
                <a:ln w="0">
                  <a:solidFill>
                    <a:srgbClr val="FFFF00"/>
                  </a:solidFill>
                </a:ln>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Вічна слава героям, імена яких навіки увійшли в історію України.</a:t>
            </a:r>
            <a:br>
              <a:rPr lang="uk-UA" sz="3200" b="1" cap="none" spc="0" dirty="0" smtClean="0">
                <a:ln w="0">
                  <a:solidFill>
                    <a:srgbClr val="FFFF00"/>
                  </a:solidFill>
                </a:ln>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uk-UA" sz="3200" b="1" cap="none" spc="0" dirty="0" smtClean="0">
                <a:ln w="0">
                  <a:solidFill>
                    <a:srgbClr val="FFFF00"/>
                  </a:solidFill>
                </a:ln>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Не забувайте, якою є ціна мирного життя…</a:t>
            </a:r>
            <a:endParaRPr lang="uk-UA" sz="3200" b="1" cap="none" spc="0" dirty="0">
              <a:ln w="0">
                <a:solidFill>
                  <a:srgbClr val="FFFF00"/>
                </a:solidFill>
              </a:ln>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395" y="3159511"/>
            <a:ext cx="4257922" cy="3409731"/>
          </a:xfrm>
          <a:prstGeom prst="rect">
            <a:avLst/>
          </a:prstGeom>
          <a:ln>
            <a:noFill/>
          </a:ln>
          <a:effectLst>
            <a:softEdge rad="112500"/>
          </a:effectLst>
        </p:spPr>
      </p:pic>
    </p:spTree>
    <p:extLst>
      <p:ext uri="{BB962C8B-B14F-4D97-AF65-F5344CB8AC3E}">
        <p14:creationId xmlns:p14="http://schemas.microsoft.com/office/powerpoint/2010/main" val="2179821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0" y="45228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100" b="1" i="0" u="none" strike="noStrike" cap="none" normalizeH="0" baseline="0" dirty="0" smtClean="0">
                <a:ln>
                  <a:noFill/>
                </a:ln>
                <a:solidFill>
                  <a:srgbClr val="333333"/>
                </a:solidFill>
                <a:effectLst/>
                <a:latin typeface="Ubuntu Condensed"/>
                <a:cs typeface="Times New Roman" panose="02020603050405020304" pitchFamily="18" charset="0"/>
              </a:rPr>
              <a:t>Сергій Сиротенко “Третій”</a:t>
            </a:r>
            <a:endParaRPr kumimoji="0" lang="uk-UA" altLang="uk-UA"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0" y="820995"/>
            <a:ext cx="11847097"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1 </a:t>
            </a:r>
            <a:r>
              <a:rPr lang="uk-UA" altLang="uk-UA" sz="1400" dirty="0">
                <a:latin typeface="Times New Roman" panose="02020603050405020304" pitchFamily="18" charset="0"/>
                <a:cs typeface="Times New Roman" panose="02020603050405020304" pitchFamily="18" charset="0"/>
              </a:rPr>
              <a:t>листопада 2017 р. близько 11:30 під час виконання бойового завдання в районі міста Мар’їнка на </a:t>
            </a:r>
            <a:r>
              <a:rPr lang="uk-UA" altLang="uk-UA" sz="1400" dirty="0" smtClean="0">
                <a:latin typeface="Times New Roman" panose="02020603050405020304" pitchFamily="18" charset="0"/>
                <a:cs typeface="Times New Roman" panose="02020603050405020304" pitchFamily="18" charset="0"/>
              </a:rPr>
              <a:t>Донеччині підірвались на 		міні</a:t>
            </a:r>
            <a:r>
              <a:rPr lang="uk-UA" altLang="uk-UA" sz="1000" dirty="0">
                <a:latin typeface="Times New Roman" panose="02020603050405020304" pitchFamily="18" charset="0"/>
                <a:cs typeface="Times New Roman" panose="02020603050405020304" pitchFamily="18" charset="0"/>
              </a:rPr>
              <a:t> </a:t>
            </a:r>
            <a:r>
              <a:rPr lang="uk-UA" altLang="uk-UA" sz="1000" dirty="0" smtClean="0">
                <a:latin typeface="Times New Roman" panose="02020603050405020304" pitchFamily="18" charset="0"/>
                <a:cs typeface="Times New Roman" panose="02020603050405020304" pitchFamily="18" charset="0"/>
              </a:rPr>
              <a:t> </a:t>
            </a:r>
            <a:r>
              <a:rPr lang="uk-UA" altLang="uk-UA" sz="1400" dirty="0" smtClean="0">
                <a:latin typeface="Times New Roman" panose="02020603050405020304" pitchFamily="18" charset="0"/>
                <a:cs typeface="Times New Roman" panose="02020603050405020304" pitchFamily="18" charset="0"/>
              </a:rPr>
              <a:t>два нацвагрдійці. 39-річний </a:t>
            </a:r>
            <a:r>
              <a:rPr lang="uk-UA" altLang="uk-UA" sz="1400" dirty="0">
                <a:latin typeface="Times New Roman" panose="02020603050405020304" pitchFamily="18" charset="0"/>
                <a:cs typeface="Times New Roman" panose="02020603050405020304" pitchFamily="18" charset="0"/>
              </a:rPr>
              <a:t>Сергій Васильович Сиротенко, позивний “Третій”, загинув одразу.</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Майор</a:t>
            </a:r>
            <a:r>
              <a:rPr lang="uk-UA" altLang="uk-UA" sz="1400" dirty="0">
                <a:latin typeface="Times New Roman" panose="02020603050405020304" pitchFamily="18" charset="0"/>
                <a:cs typeface="Times New Roman" panose="02020603050405020304" pitchFamily="18" charset="0"/>
              </a:rPr>
              <a:t>, заступник командира 2-го батальйону спецпризначення “Донбас” 15-го окремого полку Східного </a:t>
            </a:r>
            <a:r>
              <a:rPr lang="uk-UA" altLang="uk-UA" sz="1400" dirty="0" smtClean="0">
                <a:latin typeface="Times New Roman" panose="02020603050405020304" pitchFamily="18" charset="0"/>
                <a:cs typeface="Times New Roman" panose="02020603050405020304" pitchFamily="18" charset="0"/>
              </a:rPr>
              <a:t>оперативно-			територіального </a:t>
            </a:r>
            <a:r>
              <a:rPr lang="uk-UA" altLang="uk-UA" sz="1400" dirty="0">
                <a:latin typeface="Times New Roman" panose="02020603050405020304" pitchFamily="18" charset="0"/>
                <a:cs typeface="Times New Roman" panose="02020603050405020304" pitchFamily="18" charset="0"/>
              </a:rPr>
              <a:t>об’єднання Національної гвардії України, в/ч 3035 (Слов’янськ).</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Народився </a:t>
            </a:r>
            <a:r>
              <a:rPr lang="uk-UA" altLang="uk-UA" sz="1400" dirty="0">
                <a:latin typeface="Times New Roman" panose="02020603050405020304" pitchFamily="18" charset="0"/>
                <a:cs typeface="Times New Roman" panose="02020603050405020304" pitchFamily="18" charset="0"/>
              </a:rPr>
              <a:t>24 грудня 1977 року у селі Вільховець Звенигородського району Черкаської області. Жив у Черкасах. Закінчив </a:t>
            </a:r>
            <a:r>
              <a:rPr lang="uk-UA" altLang="uk-UA" sz="1400" dirty="0" smtClean="0">
                <a:latin typeface="Times New Roman" panose="02020603050405020304" pitchFamily="18" charset="0"/>
                <a:cs typeface="Times New Roman" panose="02020603050405020304" pitchFamily="18" charset="0"/>
              </a:rPr>
              <a:t>		факультет </a:t>
            </a:r>
            <a:r>
              <a:rPr lang="uk-UA" altLang="uk-UA" sz="1400" dirty="0">
                <a:latin typeface="Times New Roman" panose="02020603050405020304" pitchFamily="18" charset="0"/>
                <a:cs typeface="Times New Roman" panose="02020603050405020304" pitchFamily="18" charset="0"/>
              </a:rPr>
              <a:t>внутрішніх військ МВС Національної академії прикордонних військ у Хмельницькому (зараз – Національна академія </a:t>
            </a:r>
            <a:r>
              <a:rPr lang="uk-UA" altLang="uk-UA" sz="1400" dirty="0" smtClean="0">
                <a:latin typeface="Times New Roman" panose="02020603050405020304" pitchFamily="18" charset="0"/>
                <a:cs typeface="Times New Roman" panose="02020603050405020304" pitchFamily="18" charset="0"/>
              </a:rPr>
              <a:t>		Державної </a:t>
            </a:r>
            <a:r>
              <a:rPr lang="uk-UA" altLang="uk-UA" sz="1400" dirty="0">
                <a:latin typeface="Times New Roman" panose="02020603050405020304" pitchFamily="18" charset="0"/>
                <a:cs typeface="Times New Roman" panose="02020603050405020304" pitchFamily="18" charset="0"/>
              </a:rPr>
              <a:t>прикордонної служби України).</a:t>
            </a:r>
            <a:br>
              <a:rPr lang="uk-UA" altLang="uk-UA" sz="1400" dirty="0">
                <a:latin typeface="Times New Roman" panose="02020603050405020304" pitchFamily="18" charset="0"/>
                <a:cs typeface="Times New Roman" panose="02020603050405020304" pitchFamily="18" charset="0"/>
              </a:rPr>
            </a:br>
            <a:r>
              <a:rPr lang="uk-UA" altLang="uk-UA" sz="1400" dirty="0" smtClean="0">
                <a:latin typeface="Times New Roman" panose="02020603050405020304" pitchFamily="18" charset="0"/>
                <a:cs typeface="Times New Roman" panose="02020603050405020304" pitchFamily="18" charset="0"/>
              </a:rPr>
              <a:t>		Служив </a:t>
            </a:r>
            <a:r>
              <a:rPr lang="uk-UA" altLang="uk-UA" sz="1400" dirty="0">
                <a:latin typeface="Times New Roman" panose="02020603050405020304" pitchFamily="18" charset="0"/>
                <a:cs typeface="Times New Roman" panose="02020603050405020304" pitchFamily="18" charset="0"/>
              </a:rPr>
              <a:t>командиром взводу у частинах Північного територіального командування ВВ МВС .</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З </a:t>
            </a:r>
            <a:r>
              <a:rPr lang="uk-UA" altLang="uk-UA" sz="1400" dirty="0">
                <a:latin typeface="Times New Roman" panose="02020603050405020304" pitchFamily="18" charset="0"/>
                <a:cs typeface="Times New Roman" panose="02020603050405020304" pitchFamily="18" charset="0"/>
              </a:rPr>
              <a:t>літа 2014-го року – у лавах батальйону “Донбас” (в системі Нацгвардії). Пройшов бої за Вуглегірськ і Широкине, був заступником командира роти по роботи з особовим складом, командиром 3-ї роти. Підписав контракт з НГУ.</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17 </a:t>
            </a:r>
            <a:r>
              <a:rPr lang="uk-UA" altLang="uk-UA" sz="1400" dirty="0">
                <a:latin typeface="Times New Roman" panose="02020603050405020304" pitchFamily="18" charset="0"/>
                <a:cs typeface="Times New Roman" panose="02020603050405020304" pitchFamily="18" charset="0"/>
              </a:rPr>
              <a:t>липня 2015 року рота черкащанина Сиротенка “віджала” у сепаратистів у Широкиному БМП-2, що мала повний боєкомплект і </a:t>
            </a:r>
            <a:r>
              <a:rPr lang="uk-UA" altLang="uk-UA" sz="1400" dirty="0" smtClean="0">
                <a:latin typeface="Times New Roman" panose="02020603050405020304" pitchFamily="18" charset="0"/>
                <a:cs typeface="Times New Roman" panose="02020603050405020304" pitchFamily="18" charset="0"/>
              </a:rPr>
              <a:t>перебувала у </a:t>
            </a:r>
            <a:r>
              <a:rPr lang="uk-UA" altLang="uk-UA" sz="1400" dirty="0">
                <a:latin typeface="Times New Roman" panose="02020603050405020304" pitchFamily="18" charset="0"/>
                <a:cs typeface="Times New Roman" panose="02020603050405020304" pitchFamily="18" charset="0"/>
              </a:rPr>
              <a:t>задовільному стані, </a:t>
            </a:r>
            <a:r>
              <a:rPr lang="uk-UA" altLang="uk-UA" sz="1400" dirty="0" smtClean="0">
                <a:latin typeface="Times New Roman" panose="02020603050405020304" pitchFamily="18" charset="0"/>
                <a:cs typeface="Times New Roman" panose="02020603050405020304" pitchFamily="18" charset="0"/>
              </a:rPr>
              <a:t>повідомляли </a:t>
            </a:r>
            <a:r>
              <a:rPr lang="uk-UA" altLang="uk-UA" sz="1400" dirty="0">
                <a:latin typeface="Times New Roman" panose="02020603050405020304" pitchFamily="18" charset="0"/>
                <a:cs typeface="Times New Roman" panose="02020603050405020304" pitchFamily="18" charset="0"/>
              </a:rPr>
              <a:t>тоді ЗМІ.</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a:t>
            </a:r>
            <a:r>
              <a:rPr lang="uk-UA" altLang="uk-UA" sz="1400" dirty="0">
                <a:latin typeface="Times New Roman" panose="02020603050405020304" pitchFamily="18" charset="0"/>
                <a:cs typeface="Times New Roman" panose="02020603050405020304" pitchFamily="18" charset="0"/>
              </a:rPr>
              <a:t>Операція була добре спланована, – розповідав тоді прес-офіцер сектору “М” Ярослав Чепурний. – Усе відбувалося на очах сепаратистів посеред білого дня. З першої спроби відтягнути БМП не вдалося, і бійці “Донбасу” відступили. Але через деякий час відбулася повторна спроба, яка виявилася вдалою. Російські бойовики очевидно не очікували </a:t>
            </a:r>
            <a:r>
              <a:rPr lang="uk-UA" altLang="uk-UA" sz="1400" dirty="0" smtClean="0">
                <a:latin typeface="Times New Roman" panose="02020603050405020304" pitchFamily="18" charset="0"/>
                <a:cs typeface="Times New Roman" panose="02020603050405020304" pitchFamily="18" charset="0"/>
              </a:rPr>
              <a:t> </a:t>
            </a:r>
            <a:r>
              <a:rPr lang="uk-UA" altLang="uk-UA" sz="1400" dirty="0">
                <a:latin typeface="Times New Roman" panose="02020603050405020304" pitchFamily="18" charset="0"/>
                <a:cs typeface="Times New Roman" panose="02020603050405020304" pitchFamily="18" charset="0"/>
              </a:rPr>
              <a:t>такого “нахабства” з боку наших воїнів”.</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За </a:t>
            </a:r>
            <a:r>
              <a:rPr lang="uk-UA" altLang="uk-UA" sz="1400" dirty="0">
                <a:latin typeface="Times New Roman" panose="02020603050405020304" pitchFamily="18" charset="0"/>
                <a:cs typeface="Times New Roman" panose="02020603050405020304" pitchFamily="18" charset="0"/>
              </a:rPr>
              <a:t>це командир роти Сергій Сиротенко отримав нагородну табельну зброю.</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Відомо</a:t>
            </a:r>
            <a:r>
              <a:rPr lang="uk-UA" altLang="uk-UA" sz="1400" dirty="0">
                <a:latin typeface="Times New Roman" panose="02020603050405020304" pitchFamily="18" charset="0"/>
                <a:cs typeface="Times New Roman" panose="02020603050405020304" pitchFamily="18" charset="0"/>
              </a:rPr>
              <a:t>, що бійці його роти неодноразово ходили в тил до “сепарів” та </a:t>
            </a:r>
            <a:r>
              <a:rPr lang="uk-UA" altLang="uk-UA" sz="1400" dirty="0" smtClean="0">
                <a:latin typeface="Times New Roman" panose="02020603050405020304" pitchFamily="18" charset="0"/>
                <a:cs typeface="Times New Roman" panose="02020603050405020304" pitchFamily="18" charset="0"/>
              </a:rPr>
              <a:t>відбирали в </a:t>
            </a:r>
            <a:r>
              <a:rPr lang="uk-UA" altLang="uk-UA" sz="1400" dirty="0">
                <a:latin typeface="Times New Roman" panose="02020603050405020304" pitchFamily="18" charset="0"/>
                <a:cs typeface="Times New Roman" panose="02020603050405020304" pitchFamily="18" charset="0"/>
              </a:rPr>
              <a:t>тих </a:t>
            </a:r>
            <a:r>
              <a:rPr lang="uk-UA" altLang="uk-UA" sz="1400" dirty="0" smtClean="0">
                <a:latin typeface="Times New Roman" panose="02020603050405020304" pitchFamily="18" charset="0"/>
                <a:cs typeface="Times New Roman" panose="02020603050405020304" pitchFamily="18" charset="0"/>
              </a:rPr>
              <a:t>їхні </a:t>
            </a:r>
            <a:r>
              <a:rPr lang="uk-UA" altLang="uk-UA" sz="1400" dirty="0">
                <a:latin typeface="Times New Roman" panose="02020603050405020304" pitchFamily="18" charset="0"/>
                <a:cs typeface="Times New Roman" panose="02020603050405020304" pitchFamily="18" charset="0"/>
              </a:rPr>
              <a:t>БК.</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Похований </a:t>
            </a:r>
            <a:r>
              <a:rPr lang="uk-UA" altLang="uk-UA" sz="1400" dirty="0">
                <a:latin typeface="Times New Roman" panose="02020603050405020304" pitchFamily="18" charset="0"/>
                <a:cs typeface="Times New Roman" panose="02020603050405020304" pitchFamily="18" charset="0"/>
              </a:rPr>
              <a:t>4 листопада на Алеї Слави в Черкасах.</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Залишились </a:t>
            </a:r>
            <a:r>
              <a:rPr lang="uk-UA" altLang="uk-UA" sz="1400" dirty="0">
                <a:latin typeface="Times New Roman" panose="02020603050405020304" pitchFamily="18" charset="0"/>
                <a:cs typeface="Times New Roman" panose="02020603050405020304" pitchFamily="18" charset="0"/>
              </a:rPr>
              <a:t>мати, брат та дружина з трьома дітьми в орендованій квартирі. </a:t>
            </a:r>
          </a:p>
        </p:txBody>
      </p:sp>
      <p:pic>
        <p:nvPicPr>
          <p:cNvPr id="6" name="Picture 1" descr="https://novynarnia.com/wp-content/uploads/2017/12/Sirotenko-Sergiy-1.11.2017.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8077" y="776750"/>
            <a:ext cx="1740220" cy="1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964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050" name="Picture 2" descr="http://novynarnia.com/wp-content/uploads/2017/08/Dyadchenko-Sergiy.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37651" y="457200"/>
            <a:ext cx="1691148" cy="2029377"/>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http://novynarnia.com/wp-content/uploads/2017/08/Dyadchenko-Sergiy-rozgruzka.jpg"/>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8774213" y="3199067"/>
            <a:ext cx="2198586" cy="16459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228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100" b="1" i="0" u="none" strike="noStrike" cap="none" normalizeH="0" baseline="0" dirty="0" smtClean="0">
                <a:ln>
                  <a:noFill/>
                </a:ln>
                <a:solidFill>
                  <a:srgbClr val="333333"/>
                </a:solidFill>
                <a:effectLst/>
                <a:latin typeface="Ubuntu Condensed"/>
                <a:cs typeface="Times New Roman" panose="02020603050405020304" pitchFamily="18" charset="0"/>
              </a:rPr>
              <a:t>Сергій Дядченко “Киргиз”</a:t>
            </a:r>
            <a:endParaRPr kumimoji="0" lang="uk-UA" altLang="uk-UA"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4"/>
          <p:cNvSpPr>
            <a:spLocks noChangeArrowheads="1"/>
          </p:cNvSpPr>
          <p:nvPr/>
        </p:nvSpPr>
        <p:spPr bwMode="auto">
          <a:xfrm>
            <a:off x="137651" y="652221"/>
            <a:ext cx="11946194"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b="0" i="0" u="none" strike="noStrike" cap="none" normalizeH="0" baseline="0" dirty="0" smtClean="0">
                <a:ln>
                  <a:noFill/>
                </a:ln>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Сергій Петрович Дядченко народився 23 вересня 1979 року в місті Токтогул Киргизької РСР, тому й позивний – Киргиз. 		Згодом сім’я переїхала в село Шевченкове Черкаської області, де хлопець закінчив 9-й клас школи. У 1997році</a:t>
            </a:r>
            <a:r>
              <a:rPr kumimoji="0" lang="uk-UA" altLang="uk-UA" sz="1400" i="0" u="none" strike="noStrike" normalizeH="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у 			З</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венигородському СПТУ він отримав спеціальність “тракторист-електрик”. Відтак до 1999 року Сергій проходив строкову 		військову службу у Збройних силах України, артилерист, на посаді старшого навідника, потім – командира гармати та 			командира відділення.</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Після служби в ЗСУ Дядченко працював трактористом у колгоспі в Шевченковому.</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У 2014-2015 роках пішов добровольцем до армії, служив у кіровоградському 34-му батальйоні (“Батьківщина”). Після 			демобілізації проживав у Черкасах.</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У 2016 році Сергій Петрович підписав контракт зі Збройними силами. Старший сержант, військовослужбовець 34 омпб 57-ї окремої мотопіхотної бригади.</a:t>
            </a:r>
            <a:r>
              <a:rPr kumimoji="0" lang="uk-UA" altLang="uk-UA" sz="1400" i="0" u="none" strike="noStrike" normalizeH="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Сергій загинув 1 липня 2017 р. внаслідок підриву на розтяжці поблизу села Піски Донецької області. Похований у селі Шевченкове.</a:t>
            </a:r>
            <a:r>
              <a:rPr kumimoji="0" lang="uk-UA" altLang="uk-UA" sz="1400" i="0" u="none" strike="noStrike" normalizeH="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Його брат Віктор Бойко у 2014 році загинув від кулі снайпера, звільняючи від бойовиків Олександрово-Калинове Костянтинівського району Донецької області,</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Батько помер. Залишились сестра і брат, які теж були в АТО, мати й дружина.</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Сергій Дядченко посмертно отримав відзнаку “За заслуги перед Черкащиною”.</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5342143" y="3802659"/>
            <a:ext cx="34320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2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Фото загиблого “Киргиза” та його розгрузка, яка була на Сергієві в момент загибелі, передана для розміщення в експозиції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2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57 омпбр музею АТО в Києві.</a:t>
            </a:r>
            <a:r>
              <a:rPr kumimoji="0" lang="uk-UA" altLang="uk-UA" sz="12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
        <p:nvSpPr>
          <p:cNvPr id="6" name="Rectangle 7"/>
          <p:cNvSpPr>
            <a:spLocks noChangeArrowheads="1"/>
          </p:cNvSpPr>
          <p:nvPr/>
        </p:nvSpPr>
        <p:spPr bwMode="auto">
          <a:xfrm>
            <a:off x="137651" y="4070222"/>
            <a:ext cx="11015356" cy="79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100" b="1" i="0" u="none" strike="noStrike" cap="none" normalizeH="0" baseline="0" smtClean="0">
                <a:ln>
                  <a:noFill/>
                </a:ln>
                <a:solidFill>
                  <a:srgbClr val="333333"/>
                </a:solidFill>
                <a:effectLst/>
                <a:latin typeface="Ubuntu Condensed"/>
                <a:cs typeface="Times New Roman" panose="02020603050405020304" pitchFamily="18" charset="0"/>
              </a:rPr>
              <a:t>Віталій Звездогляд</a:t>
            </a:r>
            <a:endParaRPr kumimoji="0" lang="uk-UA" altLang="uk-UA"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pic>
        <p:nvPicPr>
          <p:cNvPr id="2054" name="Picture 6" descr="http://novynarnia.com/wp-content/uploads/2017/07/Zvezdoglyad-Vitaliy-2.jpg"/>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137651" y="4489600"/>
            <a:ext cx="1620936" cy="11960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a:off x="137651" y="4777713"/>
            <a:ext cx="1164323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200" i="0" u="none" strike="noStrike" normalizeH="0" baseline="0" dirty="0" smtClean="0">
                <a:ln w="0"/>
                <a:effectLst>
                  <a:outerShdw blurRad="38100" dist="19050" dir="2700000" algn="tl" rotWithShape="0">
                    <a:schemeClr val="dk1">
                      <a:alpha val="40000"/>
                    </a:schemeClr>
                  </a:outerShdw>
                </a:effectLst>
                <a:latin typeface="Helvetica" panose="020B0604020202020204" pitchFamily="34" charset="0"/>
                <a:ea typeface="Times New Roman" panose="02020603050405020304" pitchFamily="18" charset="0"/>
              </a:rPr>
              <a:t> 		</a:t>
            </a: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Загиблий 10 червня 2017 року від прильоту міни в Павлополі.</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Віталію Звездогляду було 24 роки. Народився 12 серпня 1992 року в селі Косенівка Уманського району на Черкащині.</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Після школи хлопець закінчив Уманський професійний ліцей, заочно навчався в Тальнівському будівельно-економічному 		коледжі. У 2011-2012 роках проходив строкову службу в українському Криму, у в/ч 3009 Внутрішніх військ у</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Сімферополі, після чого завершив навчання в коледжі.</a:t>
            </a:r>
            <a:b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У лютому 2014 року вступив на контракт до ЗСУ — служив на 222 ЦАББ (Центральна артилерійська база боєприпасів), в/ч А1588. З 2015-го ніс службу в зоні АТО у складі 59-ї окремої мотопіхотної бригади. Військовослужбовець 10 омпб “Полісся” 59 омпбр.</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У Віталія залишилися батьки та молодша сестра.</a:t>
            </a:r>
            <a:endParaRPr kumimoji="0" lang="uk-UA" altLang="uk-UA" sz="14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2489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157315" y="21945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100" b="1" i="0" u="none" strike="noStrike" cap="none" normalizeH="0" baseline="0" dirty="0" smtClean="0">
                <a:ln>
                  <a:noFill/>
                </a:ln>
                <a:solidFill>
                  <a:srgbClr val="333333"/>
                </a:solidFill>
                <a:effectLst/>
                <a:latin typeface="Ubuntu Condensed"/>
                <a:cs typeface="Times New Roman" panose="02020603050405020304" pitchFamily="18" charset="0"/>
              </a:rPr>
              <a:t>Іван Носач</a:t>
            </a:r>
            <a:endParaRPr kumimoji="0" lang="uk-UA" altLang="uk-UA"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pic>
        <p:nvPicPr>
          <p:cNvPr id="3073" name="Picture 1" descr="http://novynarnia.com/wp-content/uploads/2017/08/Nosach-Ivan.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70516" y="584597"/>
            <a:ext cx="1435250" cy="19136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57315" y="572867"/>
            <a:ext cx="11942814"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a:t>
            </a:r>
            <a:r>
              <a:rPr lang="uk-UA" altLang="uk-UA" sz="1400" dirty="0" smtClean="0">
                <a:latin typeface="Times New Roman" panose="02020603050405020304" pitchFamily="18" charset="0"/>
                <a:cs typeface="Times New Roman" panose="02020603050405020304" pitchFamily="18" charset="0"/>
              </a:rPr>
              <a:t>	Іван </a:t>
            </a:r>
            <a:r>
              <a:rPr lang="uk-UA" altLang="uk-UA" sz="1400" dirty="0">
                <a:latin typeface="Times New Roman" panose="02020603050405020304" pitchFamily="18" charset="0"/>
                <a:cs typeface="Times New Roman" panose="02020603050405020304" pitchFamily="18" charset="0"/>
              </a:rPr>
              <a:t>Носач народився 5 липня 1974 року в селі Скотареве Шполянського району Черкаської області. Односельці </a:t>
            </a:r>
            <a:r>
              <a:rPr lang="uk-UA" altLang="uk-UA" sz="1400" dirty="0" smtClean="0">
                <a:latin typeface="Times New Roman" panose="02020603050405020304" pitchFamily="18" charset="0"/>
                <a:cs typeface="Times New Roman" panose="02020603050405020304" pitchFamily="18" charset="0"/>
              </a:rPr>
              <a:t>		згадують </a:t>
            </a:r>
            <a:r>
              <a:rPr lang="uk-UA" altLang="uk-UA" sz="1400" dirty="0">
                <a:latin typeface="Times New Roman" panose="02020603050405020304" pitchFamily="18" charset="0"/>
                <a:cs typeface="Times New Roman" panose="02020603050405020304" pitchFamily="18" charset="0"/>
              </a:rPr>
              <a:t>його як </a:t>
            </a:r>
            <a:r>
              <a:rPr lang="uk-UA" altLang="uk-UA" sz="1400" dirty="0" smtClean="0">
                <a:latin typeface="Times New Roman" panose="02020603050405020304" pitchFamily="18" charset="0"/>
                <a:cs typeface="Times New Roman" panose="02020603050405020304" pitchFamily="18" charset="0"/>
              </a:rPr>
              <a:t>чоловіка </a:t>
            </a:r>
            <a:r>
              <a:rPr lang="uk-UA" altLang="uk-UA" sz="1400" dirty="0">
                <a:latin typeface="Times New Roman" panose="02020603050405020304" pitchFamily="18" charset="0"/>
                <a:cs typeface="Times New Roman" panose="02020603050405020304" pitchFamily="18" charset="0"/>
              </a:rPr>
              <a:t>працьовитого й дружнього.</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Відслуживши </a:t>
            </a:r>
            <a:r>
              <a:rPr lang="uk-UA" altLang="uk-UA" sz="1400" dirty="0">
                <a:latin typeface="Times New Roman" panose="02020603050405020304" pitchFamily="18" charset="0"/>
                <a:cs typeface="Times New Roman" panose="02020603050405020304" pitchFamily="18" charset="0"/>
              </a:rPr>
              <a:t>за мобілізацією, Іван підписав контракт із ЗСУ, був снайпером</a:t>
            </a:r>
            <a:r>
              <a:rPr lang="uk-UA" altLang="uk-UA" sz="1400" dirty="0" smtClean="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Загинув</a:t>
            </a:r>
            <a:r>
              <a:rPr lang="uk-UA" altLang="uk-UA" sz="1400" dirty="0">
                <a:latin typeface="Times New Roman" panose="02020603050405020304" pitchFamily="18" charset="0"/>
                <a:cs typeface="Times New Roman" panose="02020603050405020304" pitchFamily="18" charset="0"/>
              </a:rPr>
              <a:t> 27 липня 2017р. близько 8-ї години ранку під час обстрілу українських позицій поблизу села Водяне (Волноваський </a:t>
            </a:r>
            <a:r>
              <a:rPr lang="uk-UA" altLang="uk-UA" sz="1400" dirty="0" smtClean="0">
                <a:latin typeface="Times New Roman" panose="02020603050405020304" pitchFamily="18" charset="0"/>
                <a:cs typeface="Times New Roman" panose="02020603050405020304" pitchFamily="18" charset="0"/>
              </a:rPr>
              <a:t>		район</a:t>
            </a:r>
            <a:r>
              <a:rPr lang="uk-UA" altLang="uk-UA" sz="1400" dirty="0">
                <a:latin typeface="Times New Roman" panose="02020603050405020304" pitchFamily="18" charset="0"/>
                <a:cs typeface="Times New Roman" panose="02020603050405020304" pitchFamily="18" charset="0"/>
              </a:rPr>
              <a:t>, Маріупольський напрямок).</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Як </a:t>
            </a:r>
            <a:r>
              <a:rPr lang="uk-UA" altLang="uk-UA" sz="1400" dirty="0">
                <a:latin typeface="Times New Roman" panose="02020603050405020304" pitchFamily="18" charset="0"/>
                <a:cs typeface="Times New Roman" panose="02020603050405020304" pitchFamily="18" charset="0"/>
              </a:rPr>
              <a:t>повідомив волонтер 131-го окремого розвідбатальйону УНСО Назар Приходько, життя Івана Носача обірвалося в результаті </a:t>
            </a:r>
            <a:r>
              <a:rPr lang="uk-UA" altLang="uk-UA" sz="1400" dirty="0" smtClean="0">
                <a:latin typeface="Times New Roman" panose="02020603050405020304" pitchFamily="18" charset="0"/>
                <a:cs typeface="Times New Roman" panose="02020603050405020304" pitchFamily="18" charset="0"/>
              </a:rPr>
              <a:t>		снайперської </a:t>
            </a:r>
            <a:r>
              <a:rPr lang="uk-UA" altLang="uk-UA" sz="1400" dirty="0">
                <a:latin typeface="Times New Roman" panose="02020603050405020304" pitchFamily="18" charset="0"/>
                <a:cs typeface="Times New Roman" panose="02020603050405020304" pitchFamily="18" charset="0"/>
              </a:rPr>
              <a:t>“дуелі” – від кулі ворожого снайпера.</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Поховали </a:t>
            </a:r>
            <a:r>
              <a:rPr lang="uk-UA" altLang="uk-UA" sz="1400" dirty="0">
                <a:latin typeface="Times New Roman" panose="02020603050405020304" pitchFamily="18" charset="0"/>
                <a:cs typeface="Times New Roman" panose="02020603050405020304" pitchFamily="18" charset="0"/>
              </a:rPr>
              <a:t>43-річного воїна в рідному Скотареві.</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a:t>
            </a:r>
            <a:r>
              <a:rPr lang="uk-UA" altLang="uk-UA" sz="1400" dirty="0">
                <a:latin typeface="Times New Roman" panose="02020603050405020304" pitchFamily="18" charset="0"/>
                <a:cs typeface="Times New Roman" panose="02020603050405020304" pitchFamily="18" charset="0"/>
              </a:rPr>
              <a:t>Непоправна втрата. Сиротами залишилася донька та син (підлітки – “Н”). У нашому селі всі можуть вам розповісти, якою трудолюбивою та майстровою людиною був Іван Петрович”, – зазначила в коментарі “Україні молодій” керівник апарату Шполянської райдержадміністарції Любов Бакалина, яка родом зі Скотаревого. </a:t>
            </a:r>
          </a:p>
        </p:txBody>
      </p:sp>
      <p:sp>
        <p:nvSpPr>
          <p:cNvPr id="5" name="Rectangle 5"/>
          <p:cNvSpPr>
            <a:spLocks noChangeArrowheads="1"/>
          </p:cNvSpPr>
          <p:nvPr/>
        </p:nvSpPr>
        <p:spPr bwMode="auto">
          <a:xfrm>
            <a:off x="78658" y="354248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100" b="1" i="0" u="none" strike="noStrike" cap="none" normalizeH="0" baseline="0" dirty="0" smtClean="0">
                <a:ln>
                  <a:noFill/>
                </a:ln>
                <a:solidFill>
                  <a:srgbClr val="333333"/>
                </a:solidFill>
                <a:effectLst/>
                <a:latin typeface="Ubuntu Condensed"/>
                <a:cs typeface="Times New Roman" panose="02020603050405020304" pitchFamily="18" charset="0"/>
              </a:rPr>
              <a:t>Сергій Михайлюк</a:t>
            </a:r>
            <a:endParaRPr kumimoji="0" lang="uk-UA" altLang="uk-UA"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pic>
        <p:nvPicPr>
          <p:cNvPr id="3076" name="Picture 4" descr="http://novynarnia.com/wp-content/uploads/2017/06/Mihaylyuk-Sergiy.png"/>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288110" y="3999686"/>
            <a:ext cx="1661652" cy="18220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186293" y="3798278"/>
            <a:ext cx="1191383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a:t>
            </a:r>
            <a:r>
              <a:rPr lang="uk-UA" altLang="uk-UA" sz="1400" dirty="0" smtClean="0">
                <a:latin typeface="Times New Roman" panose="02020603050405020304" pitchFamily="18" charset="0"/>
                <a:cs typeface="Times New Roman" panose="02020603050405020304" pitchFamily="18" charset="0"/>
              </a:rPr>
              <a:t>	28-річний </a:t>
            </a:r>
            <a:r>
              <a:rPr lang="uk-UA" altLang="uk-UA" sz="1400" dirty="0">
                <a:latin typeface="Times New Roman" panose="02020603050405020304" pitchFamily="18" charset="0"/>
                <a:cs typeface="Times New Roman" panose="02020603050405020304" pitchFamily="18" charset="0"/>
              </a:rPr>
              <a:t>боєць 72-ї окремої механізованої бригади Сергій Михайлюк отримав тяжке поранення в голову під час </a:t>
            </a:r>
            <a:r>
              <a:rPr lang="uk-UA" altLang="uk-UA" sz="1400" dirty="0" smtClean="0">
                <a:latin typeface="Times New Roman" panose="02020603050405020304" pitchFamily="18" charset="0"/>
                <a:cs typeface="Times New Roman" panose="02020603050405020304" pitchFamily="18" charset="0"/>
              </a:rPr>
              <a:t>			мінометного обстрілу </a:t>
            </a:r>
            <a:r>
              <a:rPr lang="uk-UA" altLang="uk-UA" sz="1400" dirty="0">
                <a:latin typeface="Times New Roman" panose="02020603050405020304" pitchFamily="18" charset="0"/>
                <a:cs typeface="Times New Roman" panose="02020603050405020304" pitchFamily="18" charset="0"/>
              </a:rPr>
              <a:t>позицій ЗСУ під Авдіївкою 30 травня.</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a:t>
            </a:r>
            <a:r>
              <a:rPr lang="uk-UA" altLang="uk-UA" sz="1400" dirty="0" smtClean="0">
                <a:latin typeface="Times New Roman" panose="02020603050405020304" pitchFamily="18" charset="0"/>
                <a:cs typeface="Times New Roman" panose="02020603050405020304" pitchFamily="18" charset="0"/>
              </a:rPr>
              <a:t>	Хлопця </a:t>
            </a:r>
            <a:r>
              <a:rPr lang="uk-UA" altLang="uk-UA" sz="1400" dirty="0">
                <a:latin typeface="Times New Roman" panose="02020603050405020304" pitchFamily="18" charset="0"/>
                <a:cs typeface="Times New Roman" panose="02020603050405020304" pitchFamily="18" charset="0"/>
              </a:rPr>
              <a:t>в критичному стані перевезли у дніпровський шпиталь ім. Мечникова, фахівці якого врятували не одне життя </a:t>
            </a:r>
            <a:r>
              <a:rPr lang="uk-UA" altLang="uk-UA" sz="1400" dirty="0" smtClean="0">
                <a:latin typeface="Times New Roman" panose="02020603050405020304" pitchFamily="18" charset="0"/>
                <a:cs typeface="Times New Roman" panose="02020603050405020304" pitchFamily="18" charset="0"/>
              </a:rPr>
              <a:t>			українського воїна</a:t>
            </a:r>
            <a:r>
              <a:rPr lang="uk-UA" altLang="uk-UA" sz="1400" dirty="0">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Боротьба </a:t>
            </a:r>
            <a:r>
              <a:rPr lang="uk-UA" altLang="uk-UA" sz="1400" dirty="0">
                <a:latin typeface="Times New Roman" panose="02020603050405020304" pitchFamily="18" charset="0"/>
                <a:cs typeface="Times New Roman" panose="02020603050405020304" pitchFamily="18" charset="0"/>
              </a:rPr>
              <a:t>лікарів за життя Сергія також була затятою. Але, на жаль, врятувати його не вдалося: 31 травня військовослужбовець </a:t>
            </a:r>
            <a:r>
              <a:rPr lang="uk-UA" altLang="uk-UA" sz="1400" dirty="0" smtClean="0">
                <a:latin typeface="Times New Roman" panose="02020603050405020304" pitchFamily="18" charset="0"/>
                <a:cs typeface="Times New Roman" panose="02020603050405020304" pitchFamily="18" charset="0"/>
              </a:rPr>
              <a:t>		помер</a:t>
            </a:r>
            <a:r>
              <a:rPr lang="uk-UA" altLang="uk-UA" sz="1400" dirty="0">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Він </a:t>
            </a:r>
            <a:r>
              <a:rPr lang="uk-UA" altLang="uk-UA" sz="1400" dirty="0">
                <a:latin typeface="Times New Roman" panose="02020603050405020304" pitchFamily="18" charset="0"/>
                <a:cs typeface="Times New Roman" panose="02020603050405020304" pitchFamily="18" charset="0"/>
              </a:rPr>
              <a:t>народився й виріс у селі Прохорівка Канівського району на Черкащині. Був мобілізований 2015 року, воював у складі 80-ї </a:t>
            </a:r>
            <a:r>
              <a:rPr lang="uk-UA" altLang="uk-UA" sz="1400" dirty="0" smtClean="0">
                <a:latin typeface="Times New Roman" panose="02020603050405020304" pitchFamily="18" charset="0"/>
                <a:cs typeface="Times New Roman" panose="02020603050405020304" pitchFamily="18" charset="0"/>
              </a:rPr>
              <a:t>			штурмової </a:t>
            </a:r>
            <a:r>
              <a:rPr lang="uk-UA" altLang="uk-UA" sz="1400" dirty="0">
                <a:latin typeface="Times New Roman" panose="02020603050405020304" pitchFamily="18" charset="0"/>
                <a:cs typeface="Times New Roman" panose="02020603050405020304" pitchFamily="18" charset="0"/>
              </a:rPr>
              <a:t>бригади.</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У </a:t>
            </a:r>
            <a:r>
              <a:rPr lang="uk-UA" altLang="uk-UA" sz="1400" dirty="0">
                <a:latin typeface="Times New Roman" panose="02020603050405020304" pitchFamily="18" charset="0"/>
                <a:cs typeface="Times New Roman" panose="02020603050405020304" pitchFamily="18" charset="0"/>
              </a:rPr>
              <a:t>квітні 2016 року Михайлюк демобілізувався, але наприкінці січня 2017-го вирішив повернутися на фронт і підписав контракт із </a:t>
            </a:r>
            <a:r>
              <a:rPr lang="uk-UA" altLang="uk-UA" sz="1400" dirty="0" smtClean="0">
                <a:latin typeface="Times New Roman" panose="02020603050405020304" pitchFamily="18" charset="0"/>
                <a:cs typeface="Times New Roman" panose="02020603050405020304" pitchFamily="18" charset="0"/>
              </a:rPr>
              <a:t>			ЗСУ</a:t>
            </a:r>
            <a:r>
              <a:rPr lang="uk-UA" altLang="uk-UA" sz="1400" dirty="0">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1400" dirty="0" smtClean="0">
                <a:latin typeface="Times New Roman" panose="02020603050405020304" pitchFamily="18" charset="0"/>
                <a:cs typeface="Times New Roman" panose="02020603050405020304" pitchFamily="18" charset="0"/>
              </a:rPr>
              <a:t>		Поховали </a:t>
            </a:r>
            <a:r>
              <a:rPr lang="uk-UA" altLang="uk-UA" sz="1400" dirty="0">
                <a:latin typeface="Times New Roman" panose="02020603050405020304" pitchFamily="18" charset="0"/>
                <a:cs typeface="Times New Roman" panose="02020603050405020304" pitchFamily="18" charset="0"/>
              </a:rPr>
              <a:t>Сергія в рідній Прохорівці. П’ять років тому його батьки втратили молодшого сина, 19-річного Олександра. А тепер попрощалися й зі старшим. </a:t>
            </a:r>
          </a:p>
        </p:txBody>
      </p:sp>
    </p:spTree>
    <p:extLst>
      <p:ext uri="{BB962C8B-B14F-4D97-AF65-F5344CB8AC3E}">
        <p14:creationId xmlns:p14="http://schemas.microsoft.com/office/powerpoint/2010/main" val="42914883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И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492</TotalTime>
  <Words>597</Words>
  <Application>Microsoft Office PowerPoint</Application>
  <PresentationFormat>Широкоэкранный</PresentationFormat>
  <Paragraphs>280</Paragraphs>
  <Slides>24</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24</vt:i4>
      </vt:variant>
    </vt:vector>
  </HeadingPairs>
  <TitlesOfParts>
    <vt:vector size="34" baseType="lpstr">
      <vt:lpstr>Arial</vt:lpstr>
      <vt:lpstr>Calibri</vt:lpstr>
      <vt:lpstr>Gautami</vt:lpstr>
      <vt:lpstr>Helvetica</vt:lpstr>
      <vt:lpstr>Times New Roman</vt:lpstr>
      <vt:lpstr>Tw Cen MT</vt:lpstr>
      <vt:lpstr>Tw Cen MT Condensed</vt:lpstr>
      <vt:lpstr>Ubuntu Condensed</vt:lpstr>
      <vt:lpstr>Wingdings 3</vt:lpstr>
      <vt:lpstr>Интеграл</vt:lpstr>
      <vt:lpstr>Патріоти  на захисті  Батьківщини</vt:lpstr>
      <vt:lpstr>Мета:  – підвищення престижу військової служби, а звідси – культивування ставлення до солдата як до захисника вітчизни, героя; – усвідомлення взаємозв’язку між індивідуальною свободою, правами людини та її патріотичною відповідальністю.   </vt:lpstr>
      <vt:lpstr>Презентация PowerPoint</vt:lpstr>
      <vt:lpstr>Презентация PowerPoint</vt:lpstr>
      <vt:lpstr>Презентация PowerPoint</vt:lpstr>
      <vt:lpstr>Вони не дожили до перемоги…  Нашої перемоги у нашій визвольній війні.  Подивіться у їхні обличчя.  Вічна слава героям, імена яких навіки увійшли в історію України. Не забувайте, якою є ціна мирного життя…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Патріоти  на захисті  Батьківщини</dc:title>
  <dc:creator>Серж</dc:creator>
  <cp:lastModifiedBy>Серж</cp:lastModifiedBy>
  <cp:revision>54</cp:revision>
  <dcterms:created xsi:type="dcterms:W3CDTF">2021-11-03T17:04:53Z</dcterms:created>
  <dcterms:modified xsi:type="dcterms:W3CDTF">2021-11-12T10:17:12Z</dcterms:modified>
</cp:coreProperties>
</file>